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44" r:id="rId1"/>
  </p:sldMasterIdLst>
  <p:notesMasterIdLst>
    <p:notesMasterId r:id="rId12"/>
  </p:notesMasterIdLst>
  <p:handoutMasterIdLst>
    <p:handoutMasterId r:id="rId13"/>
  </p:handoutMasterIdLst>
  <p:sldIdLst>
    <p:sldId id="309" r:id="rId2"/>
    <p:sldId id="310" r:id="rId3"/>
    <p:sldId id="311" r:id="rId4"/>
    <p:sldId id="312" r:id="rId5"/>
    <p:sldId id="313" r:id="rId6"/>
    <p:sldId id="314" r:id="rId7"/>
    <p:sldId id="315" r:id="rId8"/>
    <p:sldId id="316" r:id="rId9"/>
    <p:sldId id="318" r:id="rId10"/>
    <p:sldId id="317" r:id="rId11"/>
  </p:sldIdLst>
  <p:sldSz cx="9144000" cy="6858000" type="screen4x3"/>
  <p:notesSz cx="6797675" cy="9928225"/>
  <p:defaultTextStyle>
    <a:defPPr>
      <a:defRPr lang="hu-HU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80"/>
    <a:srgbClr val="0099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Sötét stílus 1 – 1. jelölőszín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B4B98B0-60AC-42C2-AFA5-B58CD77FA1E5}" styleName="Világos stílus 1 – 1. jelölőszín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945" autoAdjust="0"/>
    <p:restoredTop sz="89599" autoAdjust="0"/>
  </p:normalViewPr>
  <p:slideViewPr>
    <p:cSldViewPr>
      <p:cViewPr varScale="1">
        <p:scale>
          <a:sx n="46" d="100"/>
          <a:sy n="46" d="100"/>
        </p:scale>
        <p:origin x="-82" y="-6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978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50444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5B3DC2F9-D04E-47FE-8495-EE327F80E3A3}" type="datetimeFigureOut">
              <a:rPr lang="hu-HU"/>
              <a:pPr>
                <a:defRPr/>
              </a:pPr>
              <a:t>2016.11.15.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1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50444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EC0044FC-B048-4A6F-8D95-8F5FBAAEE156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4062834193"/>
      </p:ext>
    </p:extLst>
  </p:cSld>
  <p:clrMap bg1="lt1" tx1="dk1" bg2="lt2" tx2="dk2" accent1="accent1" accent2="accent2" accent3="accent3" accent4="accent4" accent5="accent5" accent6="accent6" hlink="hlink" folHlink="folHlink"/>
  <p:hf sldNum="0"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9536614C-9B88-4070-9F79-D5AB7B5C4FEC}" type="datetimeFigureOut">
              <a:rPr lang="hu-HU"/>
              <a:pPr>
                <a:defRPr/>
              </a:pPr>
              <a:t>2016.11.15.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hu-HU" noProof="0" smtClean="0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noProof="0" smtClean="0"/>
              <a:t>Mintaszöveg szerkesztése</a:t>
            </a:r>
          </a:p>
          <a:p>
            <a:pPr lvl="1"/>
            <a:r>
              <a:rPr lang="hu-HU" noProof="0" smtClean="0"/>
              <a:t>Második szint</a:t>
            </a:r>
          </a:p>
          <a:p>
            <a:pPr lvl="2"/>
            <a:r>
              <a:rPr lang="hu-HU" noProof="0" smtClean="0"/>
              <a:t>Harmadik szint</a:t>
            </a:r>
          </a:p>
          <a:p>
            <a:pPr lvl="3"/>
            <a:r>
              <a:rPr lang="hu-HU" noProof="0" smtClean="0"/>
              <a:t>Negyedik szint</a:t>
            </a:r>
          </a:p>
          <a:p>
            <a:pPr lvl="4"/>
            <a:r>
              <a:rPr lang="hu-HU" noProof="0" smtClean="0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1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50444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1FBFBC5E-BC4C-459A-B69E-D6165CC0DB26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2613407338"/>
      </p:ext>
    </p:extLst>
  </p:cSld>
  <p:clrMap bg1="lt1" tx1="dk1" bg2="lt2" tx2="dk2" accent1="accent1" accent2="accent2" accent3="accent3" accent4="accent4" accent5="accent5" accent6="accent6" hlink="hlink" folHlink="folHlink"/>
  <p:hf sldNum="0"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Diakép hely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4211" name="Jegyzetek hely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u-HU" smtClean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9088604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ím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17" name="Alcím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hu-HU" smtClean="0"/>
              <a:t>Alcím mintájának szerkesztése</a:t>
            </a:r>
            <a:endParaRPr lang="en-US"/>
          </a:p>
        </p:txBody>
      </p:sp>
      <p:sp>
        <p:nvSpPr>
          <p:cNvPr id="4" name="Dátum hely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Dia számának helye 1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B3B18F-9F5F-4F01-8243-C6235F609A62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átum hely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Dia számának helye 1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FFEFEA-F11B-48CA-81B8-4C1EB4A52497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átum hely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Dia számának helye 1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CA0A18-4DD9-4A83-880D-31675EAC4B10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75463" y="6013450"/>
            <a:ext cx="2268537" cy="84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5" name="Dátum hely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1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23834C-BB42-44B5-8ADA-91113B87A8F0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59563" y="5932488"/>
            <a:ext cx="2484437" cy="925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1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2D4AE7-4857-4490-93F3-C9359796DDBF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5" name="Dátum hely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1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93FA23-E1E2-44C1-9946-46CDDF86EFDF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Tartalom helye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7" name="Dátum hely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8" name="Dia számának helye 1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E018D5-42B1-4D28-9C79-3B4E758FB5DB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Dátum hely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Dia számának helye 1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D5CB2D-27C8-4F04-9B73-FCC96B298016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Dia számának helye 1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BD4B11-AF2F-45A7-A84B-CDB38DED6692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5" name="Dátum hely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1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C64F54-052F-4C2F-BD89-2A024DCCF4A9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gy sarkán kerekítve levágott téglalap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Derékszögű háromszög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Szabadkézi sokszög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Szabadkézi sokszög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hu-HU" noProof="0" smtClean="0"/>
              <a:t>Kép beszúrásához kattintson az ikonra</a:t>
            </a:r>
            <a:endParaRPr lang="en-US" noProof="0" dirty="0"/>
          </a:p>
        </p:txBody>
      </p:sp>
      <p:sp>
        <p:nvSpPr>
          <p:cNvPr id="9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0" name="Dia számának helye 6"/>
          <p:cNvSpPr>
            <a:spLocks noGrp="1"/>
          </p:cNvSpPr>
          <p:nvPr>
            <p:ph type="sldNum" sz="quarter" idx="11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CA7983-1D1F-4543-B1CC-845E419D5608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zabadkézi sokszög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Szabadkézi sokszög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3076" name="Cím helye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Mintacím szerkesztése</a:t>
            </a:r>
            <a:endParaRPr lang="en-US" smtClean="0"/>
          </a:p>
        </p:txBody>
      </p:sp>
      <p:sp>
        <p:nvSpPr>
          <p:cNvPr id="3077" name="Szöveg helye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smtClean="0"/>
          </a:p>
        </p:txBody>
      </p:sp>
      <p:sp>
        <p:nvSpPr>
          <p:cNvPr id="10" name="Dátum helye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8" name="Dia számának hely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fld id="{80BC41A7-23DD-4E4B-8FD8-27BEF0F6AD8D}" type="slidenum">
              <a:rPr lang="hu-HU"/>
              <a:pPr>
                <a:defRPr/>
              </a:pPr>
              <a:t>‹#›</a:t>
            </a:fld>
            <a:endParaRPr lang="hu-HU"/>
          </a:p>
        </p:txBody>
      </p:sp>
      <p:grpSp>
        <p:nvGrpSpPr>
          <p:cNvPr id="3080" name="Csoportba foglalás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Szabadkézi sokszög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3" name="Szabadkézi sokszög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5" r:id="rId1"/>
    <p:sldLayoutId id="2147483913" r:id="rId2"/>
    <p:sldLayoutId id="2147483914" r:id="rId3"/>
    <p:sldLayoutId id="2147483906" r:id="rId4"/>
    <p:sldLayoutId id="2147483907" r:id="rId5"/>
    <p:sldLayoutId id="2147483908" r:id="rId6"/>
    <p:sldLayoutId id="2147483909" r:id="rId7"/>
    <p:sldLayoutId id="2147483910" r:id="rId8"/>
    <p:sldLayoutId id="2147483915" r:id="rId9"/>
    <p:sldLayoutId id="2147483911" r:id="rId10"/>
    <p:sldLayoutId id="2147483912" r:id="rId11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2195736" y="5373216"/>
            <a:ext cx="468052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</a:pPr>
            <a:r>
              <a:rPr lang="hu-HU" b="1" dirty="0" smtClean="0">
                <a:solidFill>
                  <a:schemeClr val="tx2"/>
                </a:solidFill>
                <a:latin typeface="+mj-lt"/>
              </a:rPr>
              <a:t>Czeglédi Gyula</a:t>
            </a:r>
            <a:endParaRPr lang="hu-HU" b="1" dirty="0">
              <a:solidFill>
                <a:schemeClr val="tx2"/>
              </a:solidFill>
              <a:latin typeface="+mj-lt"/>
            </a:endParaRPr>
          </a:p>
          <a:p>
            <a:pPr algn="ctr">
              <a:spcBef>
                <a:spcPts val="0"/>
              </a:spcBef>
            </a:pPr>
            <a:r>
              <a:rPr lang="hu-HU" b="1" dirty="0">
                <a:solidFill>
                  <a:schemeClr val="tx2"/>
                </a:solidFill>
                <a:latin typeface="+mj-lt"/>
              </a:rPr>
              <a:t>ügyvezető </a:t>
            </a:r>
            <a:r>
              <a:rPr lang="hu-HU" b="1" dirty="0" smtClean="0">
                <a:solidFill>
                  <a:schemeClr val="tx2"/>
                </a:solidFill>
                <a:latin typeface="+mj-lt"/>
              </a:rPr>
              <a:t>elnök </a:t>
            </a:r>
            <a:endParaRPr lang="hu-HU" b="1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6" name="Téglalap 5"/>
          <p:cNvSpPr/>
          <p:nvPr/>
        </p:nvSpPr>
        <p:spPr>
          <a:xfrm>
            <a:off x="683568" y="616181"/>
            <a:ext cx="813690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endParaRPr lang="hu-HU" sz="2800" b="1" dirty="0" smtClean="0">
              <a:solidFill>
                <a:schemeClr val="tx2"/>
              </a:solidFill>
              <a:latin typeface="+mj-lt"/>
            </a:endParaRPr>
          </a:p>
          <a:p>
            <a:pPr algn="ctr">
              <a:lnSpc>
                <a:spcPct val="150000"/>
              </a:lnSpc>
            </a:pPr>
            <a:endParaRPr lang="hu-HU" sz="2800" b="1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5" name="Szövegdoboz 4"/>
          <p:cNvSpPr txBox="1"/>
          <p:nvPr/>
        </p:nvSpPr>
        <p:spPr>
          <a:xfrm>
            <a:off x="179512" y="836712"/>
            <a:ext cx="8280920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3600" b="1" dirty="0" smtClean="0">
                <a:solidFill>
                  <a:schemeClr val="tx2"/>
                </a:solidFill>
                <a:latin typeface="+mj-lt"/>
              </a:rPr>
              <a:t>Magyar Fürdőszövetség</a:t>
            </a:r>
          </a:p>
          <a:p>
            <a:pPr algn="ctr"/>
            <a:r>
              <a:rPr lang="hu-HU" sz="3600" b="1" dirty="0" smtClean="0">
                <a:solidFill>
                  <a:schemeClr val="tx2"/>
                </a:solidFill>
                <a:latin typeface="+mj-lt"/>
              </a:rPr>
              <a:t>Őszi</a:t>
            </a:r>
            <a:r>
              <a:rPr lang="hu-HU" sz="3600" b="1" dirty="0" smtClean="0">
                <a:solidFill>
                  <a:schemeClr val="tx2"/>
                </a:solidFill>
                <a:latin typeface="+mj-lt"/>
              </a:rPr>
              <a:t> </a:t>
            </a:r>
            <a:r>
              <a:rPr lang="hu-HU" sz="3600" b="1" dirty="0" smtClean="0">
                <a:solidFill>
                  <a:schemeClr val="tx2"/>
                </a:solidFill>
                <a:latin typeface="+mj-lt"/>
              </a:rPr>
              <a:t>Közgyűlés</a:t>
            </a:r>
          </a:p>
          <a:p>
            <a:pPr algn="ctr"/>
            <a:r>
              <a:rPr lang="hu-HU" sz="3600" b="1" dirty="0" smtClean="0">
                <a:solidFill>
                  <a:schemeClr val="tx2"/>
                </a:solidFill>
                <a:latin typeface="+mj-lt"/>
              </a:rPr>
              <a:t>Hévíz</a:t>
            </a:r>
            <a:endParaRPr lang="hu-HU" sz="3600" b="1" dirty="0" smtClean="0">
              <a:solidFill>
                <a:schemeClr val="tx2"/>
              </a:solidFill>
              <a:latin typeface="+mj-lt"/>
            </a:endParaRPr>
          </a:p>
          <a:p>
            <a:pPr algn="ctr"/>
            <a:endParaRPr lang="hu-HU" sz="3600" b="1" dirty="0" smtClean="0">
              <a:solidFill>
                <a:schemeClr val="tx2"/>
              </a:solidFill>
              <a:latin typeface="+mj-lt"/>
            </a:endParaRPr>
          </a:p>
          <a:p>
            <a:pPr algn="ctr"/>
            <a:r>
              <a:rPr lang="hu-HU" sz="2800" b="1" dirty="0" smtClean="0">
                <a:solidFill>
                  <a:schemeClr val="tx2"/>
                </a:solidFill>
                <a:latin typeface="+mj-lt"/>
              </a:rPr>
              <a:t>2016. n</a:t>
            </a:r>
            <a:r>
              <a:rPr lang="hu-HU" sz="2800" b="1" dirty="0" smtClean="0">
                <a:solidFill>
                  <a:schemeClr val="tx2"/>
                </a:solidFill>
                <a:latin typeface="+mj-lt"/>
              </a:rPr>
              <a:t>ovember </a:t>
            </a:r>
            <a:r>
              <a:rPr lang="hu-HU" sz="2800" b="1" dirty="0" smtClean="0">
                <a:solidFill>
                  <a:schemeClr val="tx2"/>
                </a:solidFill>
                <a:latin typeface="+mj-lt"/>
              </a:rPr>
              <a:t> 16-17.</a:t>
            </a:r>
            <a:endParaRPr lang="hu-HU" sz="2800" b="1" dirty="0" smtClean="0">
              <a:solidFill>
                <a:schemeClr val="tx2"/>
              </a:solidFill>
              <a:latin typeface="+mj-lt"/>
            </a:endParaRPr>
          </a:p>
          <a:p>
            <a:pPr algn="ctr"/>
            <a:endParaRPr lang="hu-HU" sz="2800" b="1" dirty="0" smtClean="0">
              <a:solidFill>
                <a:schemeClr val="tx2"/>
              </a:solidFill>
              <a:latin typeface="+mj-lt"/>
            </a:endParaRPr>
          </a:p>
          <a:p>
            <a:pPr algn="ctr"/>
            <a:r>
              <a:rPr lang="hu-HU" sz="2800" b="1" dirty="0" smtClean="0">
                <a:solidFill>
                  <a:schemeClr val="tx2"/>
                </a:solidFill>
                <a:latin typeface="+mj-lt"/>
              </a:rPr>
              <a:t>Ügyvezető elnöki beszámoló a </a:t>
            </a:r>
            <a:r>
              <a:rPr lang="hu-HU" sz="2800" b="1" dirty="0" smtClean="0">
                <a:solidFill>
                  <a:schemeClr val="tx2"/>
                </a:solidFill>
                <a:latin typeface="+mj-lt"/>
              </a:rPr>
              <a:t>2016. év munkájáról</a:t>
            </a:r>
            <a:endParaRPr lang="hu-HU" sz="2800" b="1" dirty="0">
              <a:solidFill>
                <a:schemeClr val="tx2"/>
              </a:solidFill>
              <a:latin typeface="+mj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1763688" y="2636912"/>
            <a:ext cx="48245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b="1" dirty="0" smtClean="0">
                <a:solidFill>
                  <a:srgbClr val="008080"/>
                </a:solidFill>
                <a:latin typeface="+mj-lt"/>
              </a:rPr>
              <a:t>Köszönöm a figyelmet!</a:t>
            </a:r>
            <a:endParaRPr lang="hu-HU" sz="2800" b="1" dirty="0">
              <a:solidFill>
                <a:srgbClr val="008080"/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611560" y="476672"/>
            <a:ext cx="80648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 smtClean="0">
                <a:solidFill>
                  <a:schemeClr val="tx2"/>
                </a:solidFill>
                <a:latin typeface="+mj-lt"/>
              </a:rPr>
              <a:t>A 2016</a:t>
            </a:r>
            <a:r>
              <a:rPr lang="hu-HU" b="1" dirty="0" smtClean="0">
                <a:solidFill>
                  <a:schemeClr val="tx2"/>
                </a:solidFill>
                <a:latin typeface="+mj-lt"/>
              </a:rPr>
              <a:t>. május 24-25-i algyői Közgyűlés napirendi pontjai </a:t>
            </a:r>
            <a:endParaRPr lang="hu-HU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5" name="Téglalap 4"/>
          <p:cNvSpPr/>
          <p:nvPr/>
        </p:nvSpPr>
        <p:spPr>
          <a:xfrm>
            <a:off x="323528" y="1772816"/>
            <a:ext cx="835292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>
              <a:buFont typeface="Arial" pitchFamily="34" charset="0"/>
              <a:buChar char="•"/>
            </a:pPr>
            <a:r>
              <a:rPr lang="hu-HU" b="1" dirty="0" smtClean="0">
                <a:solidFill>
                  <a:srgbClr val="002060"/>
                </a:solidFill>
                <a:latin typeface="+mj-lt"/>
              </a:rPr>
              <a:t> </a:t>
            </a:r>
            <a:r>
              <a:rPr lang="hu-HU" dirty="0" smtClean="0">
                <a:solidFill>
                  <a:schemeClr val="tx2"/>
                </a:solidFill>
                <a:latin typeface="+mj-lt"/>
              </a:rPr>
              <a:t>Ügyvezető </a:t>
            </a:r>
            <a:r>
              <a:rPr lang="hu-HU" dirty="0" smtClean="0">
                <a:solidFill>
                  <a:schemeClr val="tx2"/>
                </a:solidFill>
                <a:latin typeface="+mj-lt"/>
              </a:rPr>
              <a:t>elnöki beszámoló a 2015. évi tevékenységről, </a:t>
            </a:r>
            <a:r>
              <a:rPr lang="hu-HU" dirty="0" smtClean="0">
                <a:solidFill>
                  <a:schemeClr val="tx2"/>
                </a:solidFill>
                <a:latin typeface="+mj-lt"/>
              </a:rPr>
              <a:t>     </a:t>
            </a:r>
          </a:p>
          <a:p>
            <a:pPr lvl="1" algn="just"/>
            <a:r>
              <a:rPr lang="hu-HU" dirty="0" smtClean="0">
                <a:solidFill>
                  <a:schemeClr val="tx2"/>
                </a:solidFill>
                <a:latin typeface="+mj-lt"/>
              </a:rPr>
              <a:t> </a:t>
            </a:r>
            <a:r>
              <a:rPr lang="hu-HU" dirty="0" smtClean="0">
                <a:solidFill>
                  <a:schemeClr val="tx2"/>
                </a:solidFill>
                <a:latin typeface="+mj-lt"/>
              </a:rPr>
              <a:t>  továbbá </a:t>
            </a:r>
            <a:r>
              <a:rPr lang="hu-HU" dirty="0" smtClean="0">
                <a:solidFill>
                  <a:schemeClr val="tx2"/>
                </a:solidFill>
                <a:latin typeface="+mj-lt"/>
              </a:rPr>
              <a:t>az előző közgyűlés óta eltelt időszak eseményeiről</a:t>
            </a:r>
          </a:p>
          <a:p>
            <a:pPr lvl="1" algn="just">
              <a:buFont typeface="Arial" pitchFamily="34" charset="0"/>
              <a:buChar char="•"/>
            </a:pPr>
            <a:r>
              <a:rPr lang="hu-HU" dirty="0" smtClean="0">
                <a:solidFill>
                  <a:schemeClr val="tx2"/>
                </a:solidFill>
                <a:latin typeface="+mj-lt"/>
              </a:rPr>
              <a:t> 2015</a:t>
            </a:r>
            <a:r>
              <a:rPr lang="hu-HU" dirty="0" smtClean="0">
                <a:solidFill>
                  <a:schemeClr val="tx2"/>
                </a:solidFill>
                <a:latin typeface="+mj-lt"/>
              </a:rPr>
              <a:t>. évi pénzügyi beszámoló ismertetése, felügyelő </a:t>
            </a:r>
            <a:r>
              <a:rPr lang="hu-HU" dirty="0" smtClean="0">
                <a:solidFill>
                  <a:schemeClr val="tx2"/>
                </a:solidFill>
                <a:latin typeface="+mj-lt"/>
              </a:rPr>
              <a:t>        </a:t>
            </a:r>
          </a:p>
          <a:p>
            <a:pPr lvl="1" algn="just"/>
            <a:r>
              <a:rPr lang="hu-HU" dirty="0" smtClean="0">
                <a:solidFill>
                  <a:schemeClr val="tx2"/>
                </a:solidFill>
                <a:latin typeface="+mj-lt"/>
              </a:rPr>
              <a:t>    bizottság </a:t>
            </a:r>
            <a:r>
              <a:rPr lang="hu-HU" dirty="0" smtClean="0">
                <a:solidFill>
                  <a:schemeClr val="tx2"/>
                </a:solidFill>
                <a:latin typeface="+mj-lt"/>
              </a:rPr>
              <a:t>beszámolója a 2015-ös év </a:t>
            </a:r>
            <a:r>
              <a:rPr lang="hu-HU" dirty="0" smtClean="0">
                <a:solidFill>
                  <a:schemeClr val="tx2"/>
                </a:solidFill>
                <a:latin typeface="+mj-lt"/>
              </a:rPr>
              <a:t>gazdálkodásáról</a:t>
            </a:r>
            <a:endParaRPr lang="hu-HU" dirty="0" smtClean="0">
              <a:solidFill>
                <a:schemeClr val="tx2"/>
              </a:solidFill>
              <a:latin typeface="+mj-lt"/>
              <a:ea typeface="Calibri" pitchFamily="34" charset="0"/>
              <a:cs typeface="Arial" pitchFamily="34" charset="0"/>
            </a:endParaRPr>
          </a:p>
          <a:p>
            <a:pPr lvl="1" algn="just" eaLnBrk="0" hangingPunct="0">
              <a:buFontTx/>
              <a:buChar char="•"/>
            </a:pPr>
            <a:r>
              <a:rPr lang="hu-HU" dirty="0" smtClean="0">
                <a:solidFill>
                  <a:schemeClr val="tx2"/>
                </a:solidFill>
                <a:latin typeface="+mj-lt"/>
                <a:ea typeface="Calibri" pitchFamily="34" charset="0"/>
                <a:cs typeface="Arial" pitchFamily="34" charset="0"/>
              </a:rPr>
              <a:t> Ügyvezető </a:t>
            </a:r>
            <a:r>
              <a:rPr lang="hu-HU" dirty="0" smtClean="0">
                <a:solidFill>
                  <a:schemeClr val="tx2"/>
                </a:solidFill>
                <a:latin typeface="+mj-lt"/>
                <a:ea typeface="Calibri" pitchFamily="34" charset="0"/>
                <a:cs typeface="Arial" pitchFamily="34" charset="0"/>
              </a:rPr>
              <a:t>elnök ismertetője a 2016. évi munkatervről, </a:t>
            </a:r>
            <a:endParaRPr lang="hu-HU" dirty="0" smtClean="0">
              <a:solidFill>
                <a:schemeClr val="tx2"/>
              </a:solidFill>
              <a:latin typeface="+mj-lt"/>
              <a:ea typeface="Calibri" pitchFamily="34" charset="0"/>
              <a:cs typeface="Arial" pitchFamily="34" charset="0"/>
            </a:endParaRPr>
          </a:p>
          <a:p>
            <a:pPr lvl="1" algn="just" eaLnBrk="0" hangingPunct="0"/>
            <a:r>
              <a:rPr lang="hu-HU" dirty="0" smtClean="0">
                <a:solidFill>
                  <a:schemeClr val="tx2"/>
                </a:solidFill>
                <a:latin typeface="+mj-lt"/>
                <a:ea typeface="Calibri" pitchFamily="34" charset="0"/>
                <a:cs typeface="Arial" pitchFamily="34" charset="0"/>
              </a:rPr>
              <a:t> </a:t>
            </a:r>
            <a:r>
              <a:rPr lang="hu-HU" dirty="0" smtClean="0">
                <a:solidFill>
                  <a:schemeClr val="tx2"/>
                </a:solidFill>
                <a:latin typeface="+mj-lt"/>
                <a:ea typeface="Calibri" pitchFamily="34" charset="0"/>
                <a:cs typeface="Arial" pitchFamily="34" charset="0"/>
              </a:rPr>
              <a:t>   választmány </a:t>
            </a:r>
            <a:r>
              <a:rPr lang="hu-HU" dirty="0" smtClean="0">
                <a:solidFill>
                  <a:schemeClr val="tx2"/>
                </a:solidFill>
                <a:latin typeface="+mj-lt"/>
                <a:ea typeface="Calibri" pitchFamily="34" charset="0"/>
                <a:cs typeface="Arial" pitchFamily="34" charset="0"/>
              </a:rPr>
              <a:t>által kijelölt célokról</a:t>
            </a:r>
            <a:endParaRPr lang="hu-HU" dirty="0" smtClean="0">
              <a:solidFill>
                <a:schemeClr val="tx2"/>
              </a:solidFill>
              <a:latin typeface="+mj-lt"/>
              <a:cs typeface="Arial" pitchFamily="34" charset="0"/>
            </a:endParaRPr>
          </a:p>
          <a:p>
            <a:pPr lvl="1" algn="just" eaLnBrk="0" hangingPunct="0">
              <a:buFontTx/>
              <a:buChar char="•"/>
            </a:pPr>
            <a:r>
              <a:rPr lang="hu-HU" dirty="0" smtClean="0">
                <a:solidFill>
                  <a:schemeClr val="tx2"/>
                </a:solidFill>
                <a:latin typeface="+mj-lt"/>
                <a:ea typeface="Calibri" pitchFamily="34" charset="0"/>
                <a:cs typeface="Arial" pitchFamily="34" charset="0"/>
              </a:rPr>
              <a:t> 2016</a:t>
            </a:r>
            <a:r>
              <a:rPr lang="hu-HU" dirty="0" smtClean="0">
                <a:solidFill>
                  <a:schemeClr val="tx2"/>
                </a:solidFill>
                <a:latin typeface="+mj-lt"/>
                <a:ea typeface="Calibri" pitchFamily="34" charset="0"/>
                <a:cs typeface="Arial" pitchFamily="34" charset="0"/>
              </a:rPr>
              <a:t>. évi költségvetés előterjesztése</a:t>
            </a:r>
            <a:endParaRPr lang="hu-HU" dirty="0" smtClean="0">
              <a:solidFill>
                <a:schemeClr val="tx2"/>
              </a:solidFill>
              <a:latin typeface="+mj-lt"/>
              <a:cs typeface="Arial" pitchFamily="34" charset="0"/>
            </a:endParaRPr>
          </a:p>
          <a:p>
            <a:pPr lvl="1" algn="just" eaLnBrk="0" hangingPunct="0">
              <a:buFontTx/>
              <a:buChar char="•"/>
            </a:pPr>
            <a:r>
              <a:rPr lang="hu-HU" dirty="0" smtClean="0">
                <a:solidFill>
                  <a:schemeClr val="tx2"/>
                </a:solidFill>
                <a:latin typeface="+mj-lt"/>
                <a:ea typeface="Calibri" pitchFamily="34" charset="0"/>
                <a:cs typeface="Arial" pitchFamily="34" charset="0"/>
              </a:rPr>
              <a:t> Alapszabály </a:t>
            </a:r>
            <a:r>
              <a:rPr lang="hu-HU" dirty="0" smtClean="0">
                <a:solidFill>
                  <a:schemeClr val="tx2"/>
                </a:solidFill>
                <a:latin typeface="+mj-lt"/>
                <a:ea typeface="Calibri" pitchFamily="34" charset="0"/>
                <a:cs typeface="Arial" pitchFamily="34" charset="0"/>
              </a:rPr>
              <a:t>véglegesítése, szavazás</a:t>
            </a:r>
            <a:endParaRPr lang="hu-HU" dirty="0" smtClean="0">
              <a:solidFill>
                <a:schemeClr val="tx2"/>
              </a:solidFill>
              <a:latin typeface="+mj-lt"/>
              <a:cs typeface="Arial" pitchFamily="34" charset="0"/>
            </a:endParaRPr>
          </a:p>
          <a:p>
            <a:pPr lvl="1" algn="just" eaLnBrk="0" hangingPunct="0">
              <a:buFontTx/>
              <a:buChar char="•"/>
            </a:pPr>
            <a:r>
              <a:rPr lang="hu-HU" dirty="0" smtClean="0">
                <a:solidFill>
                  <a:schemeClr val="tx2"/>
                </a:solidFill>
                <a:latin typeface="+mj-lt"/>
                <a:ea typeface="Calibri" pitchFamily="34" charset="0"/>
                <a:cs typeface="Arial" pitchFamily="34" charset="0"/>
              </a:rPr>
              <a:t> Új </a:t>
            </a:r>
            <a:r>
              <a:rPr lang="hu-HU" dirty="0" smtClean="0">
                <a:solidFill>
                  <a:schemeClr val="tx2"/>
                </a:solidFill>
                <a:latin typeface="+mj-lt"/>
                <a:ea typeface="Calibri" pitchFamily="34" charset="0"/>
                <a:cs typeface="Arial" pitchFamily="34" charset="0"/>
              </a:rPr>
              <a:t>tagok felvétele</a:t>
            </a:r>
            <a:endParaRPr lang="hu-HU" dirty="0" smtClean="0">
              <a:solidFill>
                <a:schemeClr val="tx2"/>
              </a:solidFill>
              <a:latin typeface="+mj-lt"/>
              <a:cs typeface="Arial" pitchFamily="34" charset="0"/>
            </a:endParaRPr>
          </a:p>
          <a:p>
            <a:pPr lvl="1" algn="just" eaLnBrk="0" hangingPunct="0">
              <a:buFontTx/>
              <a:buChar char="•"/>
            </a:pPr>
            <a:r>
              <a:rPr lang="hu-HU" dirty="0" smtClean="0">
                <a:solidFill>
                  <a:schemeClr val="tx2"/>
                </a:solidFill>
                <a:latin typeface="+mj-lt"/>
                <a:ea typeface="Calibri" pitchFamily="34" charset="0"/>
                <a:cs typeface="Arial" pitchFamily="34" charset="0"/>
              </a:rPr>
              <a:t>  Egyebek</a:t>
            </a:r>
            <a:endParaRPr lang="hu-HU" dirty="0" smtClean="0">
              <a:solidFill>
                <a:schemeClr val="tx2"/>
              </a:solidFill>
              <a:latin typeface="+mj-lt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395536" y="188640"/>
            <a:ext cx="864095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200" b="1" dirty="0" smtClean="0">
                <a:solidFill>
                  <a:schemeClr val="tx2"/>
                </a:solidFill>
                <a:latin typeface="+mj-lt"/>
              </a:rPr>
              <a:t>A 2016</a:t>
            </a:r>
            <a:r>
              <a:rPr lang="hu-HU" sz="2200" b="1" dirty="0" smtClean="0">
                <a:solidFill>
                  <a:schemeClr val="tx2"/>
                </a:solidFill>
                <a:latin typeface="+mj-lt"/>
              </a:rPr>
              <a:t>. május 24-i Választmányi </a:t>
            </a:r>
            <a:r>
              <a:rPr lang="hu-HU" sz="2200" b="1" dirty="0" smtClean="0">
                <a:solidFill>
                  <a:schemeClr val="tx2"/>
                </a:solidFill>
                <a:latin typeface="+mj-lt"/>
              </a:rPr>
              <a:t>ülésen meghatároztuk a kiemelt feladatokat</a:t>
            </a:r>
            <a:r>
              <a:rPr lang="hu-HU" sz="2200" dirty="0" smtClean="0">
                <a:solidFill>
                  <a:schemeClr val="tx2"/>
                </a:solidFill>
                <a:latin typeface="+mj-lt"/>
              </a:rPr>
              <a:t>: </a:t>
            </a:r>
            <a:endParaRPr lang="hu-HU" sz="2200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3" name="Téglalap 2"/>
          <p:cNvSpPr/>
          <p:nvPr/>
        </p:nvSpPr>
        <p:spPr>
          <a:xfrm>
            <a:off x="179512" y="1268760"/>
            <a:ext cx="896448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hu-HU" sz="2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hu-HU" sz="2000" b="1" dirty="0" smtClean="0">
                <a:solidFill>
                  <a:schemeClr val="tx2"/>
                </a:solidFill>
                <a:latin typeface="+mj-lt"/>
                <a:cs typeface="Arial" pitchFamily="34" charset="0"/>
              </a:rPr>
              <a:t>A </a:t>
            </a:r>
            <a:r>
              <a:rPr lang="hu-HU" sz="2000" b="1" dirty="0" smtClean="0">
                <a:solidFill>
                  <a:schemeClr val="tx2"/>
                </a:solidFill>
                <a:latin typeface="+mj-lt"/>
                <a:cs typeface="Arial" pitchFamily="34" charset="0"/>
              </a:rPr>
              <a:t>fürdők üzemeltetéséhez kapcsolódó 37/1996. (X. 18.) NM rendelet</a:t>
            </a:r>
          </a:p>
          <a:p>
            <a:r>
              <a:rPr lang="hu-HU" sz="2000" b="1" dirty="0" smtClean="0">
                <a:solidFill>
                  <a:schemeClr val="tx2"/>
                </a:solidFill>
                <a:latin typeface="+mj-lt"/>
                <a:cs typeface="Arial" pitchFamily="34" charset="0"/>
              </a:rPr>
              <a:t>  </a:t>
            </a:r>
            <a:r>
              <a:rPr lang="hu-HU" sz="2000" b="1" dirty="0" smtClean="0">
                <a:solidFill>
                  <a:schemeClr val="tx2"/>
                </a:solidFill>
                <a:latin typeface="+mj-lt"/>
                <a:cs typeface="Arial" pitchFamily="34" charset="0"/>
              </a:rPr>
              <a:t>megújítása</a:t>
            </a:r>
          </a:p>
          <a:p>
            <a:pPr>
              <a:buFont typeface="Arial" pitchFamily="34" charset="0"/>
              <a:buChar char="•"/>
            </a:pPr>
            <a:r>
              <a:rPr lang="hu-HU" sz="2000" b="1" dirty="0" smtClean="0">
                <a:solidFill>
                  <a:schemeClr val="tx2"/>
                </a:solidFill>
                <a:latin typeface="+mj-lt"/>
                <a:cs typeface="Arial" pitchFamily="34" charset="0"/>
              </a:rPr>
              <a:t>  OEP </a:t>
            </a:r>
            <a:r>
              <a:rPr lang="hu-HU" sz="2000" b="1" dirty="0" smtClean="0">
                <a:solidFill>
                  <a:schemeClr val="tx2"/>
                </a:solidFill>
                <a:latin typeface="+mj-lt"/>
                <a:cs typeface="Arial" pitchFamily="34" charset="0"/>
              </a:rPr>
              <a:t>tárgyalások  a térítési díjakról    Cél: 20%-os növekedés</a:t>
            </a:r>
          </a:p>
          <a:p>
            <a:pPr>
              <a:buFont typeface="Arial" pitchFamily="34" charset="0"/>
              <a:buChar char="•"/>
            </a:pPr>
            <a:r>
              <a:rPr lang="hu-HU" sz="2000" b="1" dirty="0" smtClean="0">
                <a:solidFill>
                  <a:schemeClr val="tx2"/>
                </a:solidFill>
                <a:latin typeface="+mj-lt"/>
                <a:cs typeface="Arial" pitchFamily="34" charset="0"/>
              </a:rPr>
              <a:t>  A </a:t>
            </a:r>
            <a:r>
              <a:rPr lang="hu-HU" sz="2000" b="1" dirty="0" smtClean="0">
                <a:solidFill>
                  <a:schemeClr val="tx2"/>
                </a:solidFill>
                <a:latin typeface="+mj-lt"/>
                <a:cs typeface="Arial" pitchFamily="34" charset="0"/>
              </a:rPr>
              <a:t>fürdőszolgáltatásokat terhelő  ÁFA csökkentése a szálláshely </a:t>
            </a:r>
            <a:r>
              <a:rPr lang="hu-HU" sz="2000" b="1" dirty="0" smtClean="0">
                <a:solidFill>
                  <a:schemeClr val="tx2"/>
                </a:solidFill>
                <a:latin typeface="+mj-lt"/>
                <a:cs typeface="Arial" pitchFamily="34" charset="0"/>
              </a:rPr>
              <a:t> </a:t>
            </a:r>
          </a:p>
          <a:p>
            <a:r>
              <a:rPr lang="hu-HU" sz="2000" b="1" dirty="0" smtClean="0">
                <a:solidFill>
                  <a:schemeClr val="tx2"/>
                </a:solidFill>
                <a:latin typeface="+mj-lt"/>
                <a:cs typeface="Arial" pitchFamily="34" charset="0"/>
              </a:rPr>
              <a:t> </a:t>
            </a:r>
            <a:r>
              <a:rPr lang="hu-HU" sz="2000" b="1" dirty="0" smtClean="0">
                <a:solidFill>
                  <a:schemeClr val="tx2"/>
                </a:solidFill>
                <a:latin typeface="+mj-lt"/>
                <a:cs typeface="Arial" pitchFamily="34" charset="0"/>
              </a:rPr>
              <a:t>  szolgáltatókkal </a:t>
            </a:r>
            <a:r>
              <a:rPr lang="hu-HU" sz="2000" b="1" dirty="0" smtClean="0">
                <a:solidFill>
                  <a:schemeClr val="tx2"/>
                </a:solidFill>
                <a:latin typeface="+mj-lt"/>
                <a:cs typeface="Arial" pitchFamily="34" charset="0"/>
              </a:rPr>
              <a:t>azonos kedvezményes  szintre </a:t>
            </a:r>
          </a:p>
          <a:p>
            <a:pPr lvl="0">
              <a:buFont typeface="Arial" pitchFamily="34" charset="0"/>
              <a:buChar char="•"/>
            </a:pPr>
            <a:r>
              <a:rPr lang="hu-HU" sz="2000" dirty="0" smtClean="0">
                <a:solidFill>
                  <a:schemeClr val="tx2"/>
                </a:solidFill>
                <a:latin typeface="+mj-lt"/>
                <a:cs typeface="Arial" pitchFamily="34" charset="0"/>
              </a:rPr>
              <a:t>   Képzések </a:t>
            </a:r>
            <a:r>
              <a:rPr lang="hu-HU" sz="2000" dirty="0" smtClean="0">
                <a:solidFill>
                  <a:schemeClr val="tx2"/>
                </a:solidFill>
                <a:latin typeface="+mj-lt"/>
                <a:cs typeface="Arial" pitchFamily="34" charset="0"/>
              </a:rPr>
              <a:t>megújítása</a:t>
            </a:r>
          </a:p>
          <a:p>
            <a:pPr lvl="0">
              <a:buFont typeface="Arial" pitchFamily="34" charset="0"/>
              <a:buChar char="•"/>
            </a:pPr>
            <a:r>
              <a:rPr lang="hu-HU" sz="2000" dirty="0" smtClean="0">
                <a:solidFill>
                  <a:schemeClr val="tx2"/>
                </a:solidFill>
                <a:latin typeface="+mj-lt"/>
                <a:cs typeface="Arial" pitchFamily="34" charset="0"/>
              </a:rPr>
              <a:t>   A </a:t>
            </a:r>
            <a:r>
              <a:rPr lang="hu-HU" sz="2000" dirty="0" smtClean="0">
                <a:solidFill>
                  <a:schemeClr val="tx2"/>
                </a:solidFill>
                <a:latin typeface="+mj-lt"/>
                <a:cs typeface="Arial" pitchFamily="34" charset="0"/>
              </a:rPr>
              <a:t>fürdők minősítési szempontjainak felülvizsgálata</a:t>
            </a:r>
            <a:endParaRPr lang="hu-HU" sz="2000" b="1" dirty="0" smtClean="0">
              <a:solidFill>
                <a:schemeClr val="tx2"/>
              </a:solidFill>
              <a:latin typeface="+mj-lt"/>
              <a:cs typeface="Arial" pitchFamily="34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hu-HU" sz="2000" dirty="0" smtClean="0">
                <a:solidFill>
                  <a:schemeClr val="tx2"/>
                </a:solidFill>
                <a:latin typeface="+mj-lt"/>
                <a:cs typeface="Arial" pitchFamily="34" charset="0"/>
              </a:rPr>
              <a:t>   Forgalomösztönző </a:t>
            </a:r>
            <a:r>
              <a:rPr lang="hu-HU" sz="2000" dirty="0" smtClean="0">
                <a:solidFill>
                  <a:schemeClr val="tx2"/>
                </a:solidFill>
                <a:latin typeface="+mj-lt"/>
                <a:cs typeface="Arial" pitchFamily="34" charset="0"/>
              </a:rPr>
              <a:t>tevékenységek, promóciók</a:t>
            </a:r>
          </a:p>
          <a:p>
            <a:pPr>
              <a:buFont typeface="Arial" pitchFamily="34" charset="0"/>
              <a:buChar char="•"/>
            </a:pPr>
            <a:r>
              <a:rPr lang="hu-HU" sz="2000" dirty="0" smtClean="0">
                <a:solidFill>
                  <a:schemeClr val="tx2"/>
                </a:solidFill>
                <a:latin typeface="+mj-lt"/>
                <a:cs typeface="Arial" pitchFamily="34" charset="0"/>
              </a:rPr>
              <a:t>   Balneológiai </a:t>
            </a:r>
            <a:r>
              <a:rPr lang="hu-HU" sz="2000" dirty="0" smtClean="0">
                <a:solidFill>
                  <a:schemeClr val="tx2"/>
                </a:solidFill>
                <a:latin typeface="+mj-lt"/>
                <a:cs typeface="Arial" pitchFamily="34" charset="0"/>
              </a:rPr>
              <a:t>kutatási programok előkészítése,  </a:t>
            </a:r>
            <a:r>
              <a:rPr lang="hu-HU" sz="2000" dirty="0" err="1" smtClean="0">
                <a:solidFill>
                  <a:schemeClr val="tx2"/>
                </a:solidFill>
                <a:latin typeface="+mj-lt"/>
                <a:cs typeface="Arial" pitchFamily="34" charset="0"/>
              </a:rPr>
              <a:t>mentorálása</a:t>
            </a:r>
            <a:endParaRPr lang="hu-HU" sz="2000" dirty="0" smtClean="0">
              <a:solidFill>
                <a:schemeClr val="tx2"/>
              </a:solidFill>
              <a:latin typeface="+mj-lt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hu-HU" sz="2000" dirty="0" smtClean="0">
                <a:solidFill>
                  <a:schemeClr val="tx2"/>
                </a:solidFill>
                <a:latin typeface="+mj-lt"/>
                <a:cs typeface="Arial" pitchFamily="34" charset="0"/>
              </a:rPr>
              <a:t>   Egészségturisztikai </a:t>
            </a:r>
            <a:r>
              <a:rPr lang="hu-HU" sz="2000" dirty="0" smtClean="0">
                <a:solidFill>
                  <a:schemeClr val="tx2"/>
                </a:solidFill>
                <a:latin typeface="+mj-lt"/>
                <a:cs typeface="Arial" pitchFamily="34" charset="0"/>
              </a:rPr>
              <a:t>kínálatunk bizonyítékon alapuló nemzetközi piacra </a:t>
            </a:r>
            <a:r>
              <a:rPr lang="hu-HU" sz="2000" dirty="0" smtClean="0">
                <a:solidFill>
                  <a:schemeClr val="tx2"/>
                </a:solidFill>
                <a:latin typeface="+mj-lt"/>
                <a:cs typeface="Arial" pitchFamily="34" charset="0"/>
              </a:rPr>
              <a:t>  </a:t>
            </a:r>
          </a:p>
          <a:p>
            <a:r>
              <a:rPr lang="hu-HU" sz="2000" dirty="0" smtClean="0">
                <a:solidFill>
                  <a:schemeClr val="tx2"/>
                </a:solidFill>
                <a:latin typeface="+mj-lt"/>
                <a:cs typeface="Arial" pitchFamily="34" charset="0"/>
              </a:rPr>
              <a:t> </a:t>
            </a:r>
            <a:r>
              <a:rPr lang="hu-HU" sz="2000" dirty="0" smtClean="0">
                <a:solidFill>
                  <a:schemeClr val="tx2"/>
                </a:solidFill>
                <a:latin typeface="+mj-lt"/>
                <a:cs typeface="Arial" pitchFamily="34" charset="0"/>
              </a:rPr>
              <a:t>   vitele</a:t>
            </a:r>
            <a:endParaRPr lang="hu-HU" sz="2000" dirty="0" smtClean="0">
              <a:solidFill>
                <a:schemeClr val="tx2"/>
              </a:solidFill>
              <a:latin typeface="+mj-lt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hu-HU" sz="2000" dirty="0" smtClean="0">
                <a:solidFill>
                  <a:schemeClr val="tx2"/>
                </a:solidFill>
                <a:latin typeface="+mj-lt"/>
                <a:cs typeface="Arial" pitchFamily="34" charset="0"/>
              </a:rPr>
              <a:t>   Gyógyvizeink </a:t>
            </a:r>
            <a:r>
              <a:rPr lang="hu-HU" sz="2000" dirty="0" err="1" smtClean="0">
                <a:solidFill>
                  <a:schemeClr val="tx2"/>
                </a:solidFill>
                <a:latin typeface="+mj-lt"/>
                <a:cs typeface="Arial" pitchFamily="34" charset="0"/>
              </a:rPr>
              <a:t>Hungarikum-á</a:t>
            </a:r>
            <a:r>
              <a:rPr lang="hu-HU" sz="2000" dirty="0" smtClean="0">
                <a:solidFill>
                  <a:schemeClr val="tx2"/>
                </a:solidFill>
                <a:latin typeface="+mj-lt"/>
                <a:cs typeface="Arial" pitchFamily="34" charset="0"/>
              </a:rPr>
              <a:t> nyilvánítása</a:t>
            </a:r>
          </a:p>
          <a:p>
            <a:pPr lvl="0">
              <a:buFont typeface="Arial" pitchFamily="34" charset="0"/>
              <a:buChar char="•"/>
            </a:pPr>
            <a:r>
              <a:rPr lang="hu-HU" sz="2000" dirty="0" smtClean="0">
                <a:solidFill>
                  <a:schemeClr val="tx2"/>
                </a:solidFill>
                <a:latin typeface="+mj-lt"/>
                <a:cs typeface="Arial" pitchFamily="34" charset="0"/>
              </a:rPr>
              <a:t>   Pályázati </a:t>
            </a:r>
            <a:r>
              <a:rPr lang="hu-HU" sz="2000" dirty="0" smtClean="0">
                <a:solidFill>
                  <a:schemeClr val="tx2"/>
                </a:solidFill>
                <a:latin typeface="+mj-lt"/>
                <a:cs typeface="Arial" pitchFamily="34" charset="0"/>
              </a:rPr>
              <a:t>lehetőségek menedzselése</a:t>
            </a:r>
          </a:p>
          <a:p>
            <a:pPr>
              <a:buFont typeface="Arial" pitchFamily="34" charset="0"/>
              <a:buChar char="•"/>
            </a:pPr>
            <a:r>
              <a:rPr lang="hu-HU" sz="2000" dirty="0" smtClean="0">
                <a:solidFill>
                  <a:schemeClr val="tx2"/>
                </a:solidFill>
                <a:latin typeface="+mj-lt"/>
                <a:cs typeface="Arial" pitchFamily="34" charset="0"/>
              </a:rPr>
              <a:t>   Szakmai </a:t>
            </a:r>
            <a:r>
              <a:rPr lang="hu-HU" sz="2000" dirty="0" smtClean="0">
                <a:solidFill>
                  <a:schemeClr val="tx2"/>
                </a:solidFill>
                <a:latin typeface="+mj-lt"/>
                <a:cs typeface="Arial" pitchFamily="34" charset="0"/>
              </a:rPr>
              <a:t>lobbi tevékenység</a:t>
            </a:r>
          </a:p>
          <a:p>
            <a:pPr>
              <a:buFont typeface="Arial" pitchFamily="34" charset="0"/>
              <a:buChar char="•"/>
            </a:pPr>
            <a:r>
              <a:rPr lang="hu-HU" sz="2000" dirty="0" smtClean="0">
                <a:solidFill>
                  <a:schemeClr val="tx2"/>
                </a:solidFill>
                <a:latin typeface="+mj-lt"/>
                <a:cs typeface="Arial" pitchFamily="34" charset="0"/>
              </a:rPr>
              <a:t>   Együttműködések </a:t>
            </a:r>
            <a:r>
              <a:rPr lang="hu-HU" sz="2000" dirty="0" smtClean="0">
                <a:solidFill>
                  <a:schemeClr val="tx2"/>
                </a:solidFill>
                <a:latin typeface="+mj-lt"/>
                <a:cs typeface="Arial" pitchFamily="34" charset="0"/>
              </a:rPr>
              <a:t>más szakmai szervezetekkel</a:t>
            </a:r>
          </a:p>
          <a:p>
            <a:pPr>
              <a:buFont typeface="Arial" pitchFamily="34" charset="0"/>
              <a:buChar char="•"/>
            </a:pPr>
            <a:r>
              <a:rPr lang="hu-HU" sz="2000" dirty="0" smtClean="0">
                <a:solidFill>
                  <a:schemeClr val="tx2"/>
                </a:solidFill>
                <a:latin typeface="+mj-lt"/>
                <a:cs typeface="Arial" pitchFamily="34" charset="0"/>
              </a:rPr>
              <a:t>   A </a:t>
            </a:r>
            <a:r>
              <a:rPr lang="hu-HU" sz="2000" dirty="0" smtClean="0">
                <a:solidFill>
                  <a:schemeClr val="tx2"/>
                </a:solidFill>
                <a:latin typeface="+mj-lt"/>
                <a:cs typeface="Arial" pitchFamily="34" charset="0"/>
              </a:rPr>
              <a:t>Turizmus törvény javaslat újraélesztésében és  kidolgozásában aktív </a:t>
            </a:r>
            <a:r>
              <a:rPr lang="hu-HU" sz="2000" dirty="0" smtClean="0">
                <a:solidFill>
                  <a:schemeClr val="tx2"/>
                </a:solidFill>
                <a:latin typeface="+mj-lt"/>
                <a:cs typeface="Arial" pitchFamily="34" charset="0"/>
              </a:rPr>
              <a:t>       </a:t>
            </a:r>
          </a:p>
          <a:p>
            <a:r>
              <a:rPr lang="hu-HU" sz="2000" dirty="0" smtClean="0">
                <a:solidFill>
                  <a:schemeClr val="tx2"/>
                </a:solidFill>
                <a:latin typeface="+mj-lt"/>
                <a:cs typeface="Arial" pitchFamily="34" charset="0"/>
              </a:rPr>
              <a:t> </a:t>
            </a:r>
            <a:r>
              <a:rPr lang="hu-HU" sz="2000" dirty="0" smtClean="0">
                <a:solidFill>
                  <a:schemeClr val="tx2"/>
                </a:solidFill>
                <a:latin typeface="+mj-lt"/>
                <a:cs typeface="Arial" pitchFamily="34" charset="0"/>
              </a:rPr>
              <a:t>   részvétel</a:t>
            </a:r>
            <a:endParaRPr lang="hu-HU" sz="2000" dirty="0" smtClean="0">
              <a:solidFill>
                <a:schemeClr val="tx2"/>
              </a:solidFill>
              <a:latin typeface="+mj-lt"/>
              <a:cs typeface="Arial" pitchFamily="34" charset="0"/>
            </a:endParaRPr>
          </a:p>
          <a:p>
            <a:pPr lvl="0"/>
            <a:endParaRPr lang="hu-HU" sz="2000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755576" y="620688"/>
            <a:ext cx="79296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 smtClean="0">
                <a:solidFill>
                  <a:schemeClr val="tx2"/>
                </a:solidFill>
              </a:rPr>
              <a:t>2016. szeptember 15-i Választmányi ülés napirendi pontjai </a:t>
            </a:r>
            <a:endParaRPr lang="hu-HU" dirty="0">
              <a:solidFill>
                <a:schemeClr val="tx2"/>
              </a:solidFill>
            </a:endParaRPr>
          </a:p>
        </p:txBody>
      </p:sp>
      <p:sp>
        <p:nvSpPr>
          <p:cNvPr id="3" name="Szövegdoboz 2"/>
          <p:cNvSpPr txBox="1"/>
          <p:nvPr/>
        </p:nvSpPr>
        <p:spPr>
          <a:xfrm>
            <a:off x="251520" y="1700808"/>
            <a:ext cx="889248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u-HU" dirty="0" smtClean="0">
              <a:latin typeface="+mj-lt"/>
            </a:endParaRPr>
          </a:p>
          <a:p>
            <a:pPr marL="457200" indent="-457200">
              <a:buFont typeface="+mj-lt"/>
              <a:buAutoNum type="arabicPeriod"/>
            </a:pPr>
            <a:r>
              <a:rPr lang="hu-HU" dirty="0" smtClean="0">
                <a:solidFill>
                  <a:schemeClr val="tx2"/>
                </a:solidFill>
                <a:latin typeface="+mj-lt"/>
              </a:rPr>
              <a:t>Aktuális </a:t>
            </a:r>
            <a:r>
              <a:rPr lang="hu-HU" dirty="0" smtClean="0">
                <a:solidFill>
                  <a:schemeClr val="tx2"/>
                </a:solidFill>
                <a:latin typeface="+mj-lt"/>
              </a:rPr>
              <a:t>szakmai feladatok a következő </a:t>
            </a:r>
            <a:r>
              <a:rPr lang="hu-HU" dirty="0" smtClean="0">
                <a:solidFill>
                  <a:schemeClr val="tx2"/>
                </a:solidFill>
                <a:latin typeface="+mj-lt"/>
              </a:rPr>
              <a:t>időszakra vonatkozóan</a:t>
            </a:r>
            <a:endParaRPr lang="hu-HU" dirty="0" smtClean="0">
              <a:solidFill>
                <a:schemeClr val="tx2"/>
              </a:solidFill>
              <a:latin typeface="+mj-lt"/>
            </a:endParaRPr>
          </a:p>
          <a:p>
            <a:pPr marL="457200" indent="-457200">
              <a:buFont typeface="+mj-lt"/>
              <a:buAutoNum type="arabicPeriod"/>
            </a:pPr>
            <a:r>
              <a:rPr lang="hu-HU" dirty="0" smtClean="0">
                <a:solidFill>
                  <a:schemeClr val="tx2"/>
                </a:solidFill>
                <a:latin typeface="+mj-lt"/>
              </a:rPr>
              <a:t>Őszi </a:t>
            </a:r>
            <a:r>
              <a:rPr lang="hu-HU" dirty="0" smtClean="0">
                <a:solidFill>
                  <a:schemeClr val="tx2"/>
                </a:solidFill>
                <a:latin typeface="+mj-lt"/>
              </a:rPr>
              <a:t>közgyűlés helyszíne, időpontja</a:t>
            </a:r>
          </a:p>
          <a:p>
            <a:pPr marL="457200" indent="-457200">
              <a:buFont typeface="+mj-lt"/>
              <a:buAutoNum type="arabicPeriod"/>
            </a:pPr>
            <a:r>
              <a:rPr lang="hu-HU" dirty="0" smtClean="0">
                <a:solidFill>
                  <a:schemeClr val="tx2"/>
                </a:solidFill>
                <a:latin typeface="+mj-lt"/>
              </a:rPr>
              <a:t>ESPA </a:t>
            </a:r>
            <a:r>
              <a:rPr lang="hu-HU" dirty="0" err="1" smtClean="0">
                <a:solidFill>
                  <a:schemeClr val="tx2"/>
                </a:solidFill>
                <a:latin typeface="+mj-lt"/>
              </a:rPr>
              <a:t>board</a:t>
            </a:r>
            <a:r>
              <a:rPr lang="hu-HU" dirty="0" smtClean="0">
                <a:solidFill>
                  <a:schemeClr val="tx2"/>
                </a:solidFill>
                <a:latin typeface="+mj-lt"/>
              </a:rPr>
              <a:t> meeting időpontja, tervezett </a:t>
            </a:r>
            <a:r>
              <a:rPr lang="hu-HU" dirty="0" smtClean="0">
                <a:solidFill>
                  <a:schemeClr val="tx2"/>
                </a:solidFill>
                <a:latin typeface="+mj-lt"/>
              </a:rPr>
              <a:t>programja </a:t>
            </a:r>
          </a:p>
          <a:p>
            <a:pPr marL="457200" indent="-457200"/>
            <a:r>
              <a:rPr lang="hu-HU" dirty="0" smtClean="0">
                <a:solidFill>
                  <a:schemeClr val="tx2"/>
                </a:solidFill>
                <a:latin typeface="+mj-lt"/>
              </a:rPr>
              <a:t> </a:t>
            </a:r>
            <a:r>
              <a:rPr lang="hu-HU" dirty="0" smtClean="0">
                <a:solidFill>
                  <a:schemeClr val="tx2"/>
                </a:solidFill>
                <a:latin typeface="+mj-lt"/>
              </a:rPr>
              <a:t>      2016. november 6-8-ig </a:t>
            </a:r>
            <a:endParaRPr lang="hu-HU" dirty="0" smtClean="0">
              <a:solidFill>
                <a:schemeClr val="tx2"/>
              </a:solidFill>
              <a:latin typeface="+mj-lt"/>
            </a:endParaRPr>
          </a:p>
          <a:p>
            <a:pPr marL="457200" indent="-457200">
              <a:buFont typeface="+mj-lt"/>
              <a:buAutoNum type="arabicPeriod"/>
            </a:pPr>
            <a:r>
              <a:rPr lang="hu-HU" dirty="0" smtClean="0">
                <a:solidFill>
                  <a:schemeClr val="tx2"/>
                </a:solidFill>
                <a:latin typeface="+mj-lt"/>
              </a:rPr>
              <a:t>Őszi </a:t>
            </a:r>
            <a:r>
              <a:rPr lang="hu-HU" dirty="0" smtClean="0">
                <a:solidFill>
                  <a:schemeClr val="tx2"/>
                </a:solidFill>
                <a:latin typeface="+mj-lt"/>
              </a:rPr>
              <a:t>marketing aktivitások (Magyar Fürdőkultúra Napja)</a:t>
            </a:r>
          </a:p>
          <a:p>
            <a:pPr marL="457200" indent="-457200">
              <a:buFont typeface="+mj-lt"/>
              <a:buAutoNum type="arabicPeriod"/>
            </a:pPr>
            <a:r>
              <a:rPr lang="hu-HU" dirty="0" smtClean="0">
                <a:solidFill>
                  <a:schemeClr val="tx2"/>
                </a:solidFill>
                <a:latin typeface="+mj-lt"/>
              </a:rPr>
              <a:t>Szakbizottsági </a:t>
            </a:r>
            <a:r>
              <a:rPr lang="hu-HU" dirty="0" smtClean="0">
                <a:solidFill>
                  <a:schemeClr val="tx2"/>
                </a:solidFill>
                <a:latin typeface="+mj-lt"/>
              </a:rPr>
              <a:t>tagfelvétel</a:t>
            </a:r>
          </a:p>
          <a:p>
            <a:pPr marL="457200" indent="-457200">
              <a:buFont typeface="+mj-lt"/>
              <a:buAutoNum type="arabicPeriod"/>
            </a:pPr>
            <a:r>
              <a:rPr lang="hu-HU" dirty="0" smtClean="0">
                <a:solidFill>
                  <a:schemeClr val="tx2"/>
                </a:solidFill>
                <a:latin typeface="+mj-lt"/>
              </a:rPr>
              <a:t>Irodát </a:t>
            </a:r>
            <a:r>
              <a:rPr lang="hu-HU" dirty="0" smtClean="0">
                <a:solidFill>
                  <a:schemeClr val="tx2"/>
                </a:solidFill>
                <a:latin typeface="+mj-lt"/>
              </a:rPr>
              <a:t>érintő kérdések, </a:t>
            </a:r>
            <a:r>
              <a:rPr lang="hu-HU" dirty="0" smtClean="0">
                <a:solidFill>
                  <a:schemeClr val="tx2"/>
                </a:solidFill>
                <a:latin typeface="+mj-lt"/>
              </a:rPr>
              <a:t>feladatok, személyi kérdések</a:t>
            </a:r>
            <a:endParaRPr lang="hu-HU" dirty="0" smtClean="0">
              <a:solidFill>
                <a:schemeClr val="tx2"/>
              </a:solidFill>
              <a:latin typeface="+mj-lt"/>
            </a:endParaRPr>
          </a:p>
          <a:p>
            <a:pPr marL="457200" indent="-457200">
              <a:buFont typeface="+mj-lt"/>
              <a:buAutoNum type="arabicPeriod"/>
            </a:pPr>
            <a:r>
              <a:rPr lang="hu-HU" dirty="0" smtClean="0">
                <a:solidFill>
                  <a:schemeClr val="tx2"/>
                </a:solidFill>
                <a:latin typeface="+mj-lt"/>
              </a:rPr>
              <a:t>Egyebek</a:t>
            </a:r>
            <a:endParaRPr lang="hu-HU" dirty="0" smtClean="0">
              <a:solidFill>
                <a:schemeClr val="tx2"/>
              </a:solidFill>
              <a:latin typeface="+mj-lt"/>
            </a:endParaRPr>
          </a:p>
          <a:p>
            <a:endParaRPr lang="hu-H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971600" y="692696"/>
            <a:ext cx="67900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 smtClean="0">
                <a:solidFill>
                  <a:schemeClr val="tx2"/>
                </a:solidFill>
                <a:latin typeface="+mj-lt"/>
              </a:rPr>
              <a:t>1. Aktuális szakmai feladatok a következő időszakra </a:t>
            </a:r>
            <a:endParaRPr lang="hu-HU" b="1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3" name="Szövegdoboz 2"/>
          <p:cNvSpPr txBox="1"/>
          <p:nvPr/>
        </p:nvSpPr>
        <p:spPr>
          <a:xfrm>
            <a:off x="251520" y="1700808"/>
            <a:ext cx="889248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200" b="1" dirty="0" smtClean="0">
                <a:solidFill>
                  <a:schemeClr val="tx2"/>
                </a:solidFill>
                <a:latin typeface="+mj-lt"/>
              </a:rPr>
              <a:t>Az MTÜ deregulációs felkérésére a nyáron, határidőben elküldésre </a:t>
            </a:r>
            <a:r>
              <a:rPr lang="hu-HU" sz="2200" b="1" dirty="0" smtClean="0">
                <a:solidFill>
                  <a:schemeClr val="tx2"/>
                </a:solidFill>
                <a:latin typeface="+mj-lt"/>
              </a:rPr>
              <a:t>kerültek </a:t>
            </a:r>
            <a:r>
              <a:rPr lang="hu-HU" sz="2200" b="1" dirty="0" smtClean="0">
                <a:solidFill>
                  <a:schemeClr val="tx2"/>
                </a:solidFill>
                <a:latin typeface="+mj-lt"/>
              </a:rPr>
              <a:t>a </a:t>
            </a:r>
            <a:r>
              <a:rPr lang="hu-HU" sz="2200" b="1" dirty="0" smtClean="0">
                <a:solidFill>
                  <a:schemeClr val="tx2"/>
                </a:solidFill>
                <a:latin typeface="+mj-lt"/>
              </a:rPr>
              <a:t>konkrét javaslatok  Dr. </a:t>
            </a:r>
            <a:r>
              <a:rPr lang="hu-HU" sz="2200" b="1" dirty="0" err="1" smtClean="0">
                <a:solidFill>
                  <a:schemeClr val="tx2"/>
                </a:solidFill>
                <a:latin typeface="+mj-lt"/>
              </a:rPr>
              <a:t>Guller</a:t>
            </a:r>
            <a:r>
              <a:rPr lang="hu-HU" sz="2200" b="1" dirty="0" smtClean="0">
                <a:solidFill>
                  <a:schemeClr val="tx2"/>
                </a:solidFill>
                <a:latin typeface="+mj-lt"/>
              </a:rPr>
              <a:t> Zoltán vezérigazgató részére:</a:t>
            </a:r>
          </a:p>
          <a:p>
            <a:pPr>
              <a:buFontTx/>
              <a:buChar char="-"/>
            </a:pPr>
            <a:r>
              <a:rPr lang="hu-HU" sz="2200" dirty="0" smtClean="0">
                <a:solidFill>
                  <a:schemeClr val="tx2"/>
                </a:solidFill>
                <a:latin typeface="+mj-lt"/>
              </a:rPr>
              <a:t>A fürdőszolgáltatások a kereskedelmi szálláshely szolgáltatáshoz hasonlóan </a:t>
            </a:r>
          </a:p>
          <a:p>
            <a:r>
              <a:rPr lang="hu-HU" sz="2200" dirty="0" smtClean="0">
                <a:solidFill>
                  <a:schemeClr val="tx2"/>
                </a:solidFill>
                <a:latin typeface="+mj-lt"/>
              </a:rPr>
              <a:t> </a:t>
            </a:r>
            <a:r>
              <a:rPr lang="hu-HU" sz="2200" dirty="0" smtClean="0">
                <a:solidFill>
                  <a:schemeClr val="tx2"/>
                </a:solidFill>
                <a:latin typeface="+mj-lt"/>
              </a:rPr>
              <a:t> kerüljenek kedvezményes Áfa kulcs besorolásra</a:t>
            </a:r>
          </a:p>
          <a:p>
            <a:pPr>
              <a:buFontTx/>
              <a:buChar char="-"/>
            </a:pPr>
            <a:r>
              <a:rPr lang="hu-HU" sz="2200" dirty="0" smtClean="0">
                <a:solidFill>
                  <a:schemeClr val="tx2"/>
                </a:solidFill>
                <a:latin typeface="+mj-lt"/>
              </a:rPr>
              <a:t>Az orvosi rehabilitáció céljából társadalombiztosítási támogatással igénybe  </a:t>
            </a:r>
          </a:p>
          <a:p>
            <a:r>
              <a:rPr lang="hu-HU" sz="2200" dirty="0" smtClean="0">
                <a:solidFill>
                  <a:schemeClr val="tx2"/>
                </a:solidFill>
                <a:latin typeface="+mj-lt"/>
              </a:rPr>
              <a:t> </a:t>
            </a:r>
            <a:r>
              <a:rPr lang="hu-HU" sz="2200" dirty="0" smtClean="0">
                <a:solidFill>
                  <a:schemeClr val="tx2"/>
                </a:solidFill>
                <a:latin typeface="+mj-lt"/>
              </a:rPr>
              <a:t> vehető  fürdőgyógyászati ellátások támogatásának 20%-os emelése</a:t>
            </a:r>
          </a:p>
          <a:p>
            <a:pPr>
              <a:buFontTx/>
              <a:buChar char="-"/>
            </a:pPr>
            <a:r>
              <a:rPr lang="hu-HU" sz="2200" dirty="0" smtClean="0">
                <a:solidFill>
                  <a:schemeClr val="tx2"/>
                </a:solidFill>
                <a:latin typeface="+mj-lt"/>
              </a:rPr>
              <a:t>A 37/1996 Nm rendelet a közfürdők létesítéséről és üzemeltetéséről </a:t>
            </a:r>
          </a:p>
          <a:p>
            <a:r>
              <a:rPr lang="hu-HU" sz="2200" dirty="0" smtClean="0">
                <a:solidFill>
                  <a:schemeClr val="tx2"/>
                </a:solidFill>
                <a:latin typeface="+mj-lt"/>
              </a:rPr>
              <a:t> </a:t>
            </a:r>
            <a:r>
              <a:rPr lang="hu-HU" sz="2200" dirty="0" smtClean="0">
                <a:solidFill>
                  <a:schemeClr val="tx2"/>
                </a:solidFill>
                <a:latin typeface="+mj-lt"/>
              </a:rPr>
              <a:t> rendelet változásának véglegesítése és hatályba léptetése</a:t>
            </a:r>
          </a:p>
          <a:p>
            <a:pPr>
              <a:buFontTx/>
              <a:buChar char="-"/>
            </a:pPr>
            <a:r>
              <a:rPr lang="hu-HU" sz="2200" dirty="0" smtClean="0">
                <a:solidFill>
                  <a:schemeClr val="tx2"/>
                </a:solidFill>
                <a:latin typeface="+mj-lt"/>
              </a:rPr>
              <a:t> </a:t>
            </a:r>
            <a:r>
              <a:rPr lang="hu-HU" sz="2200" dirty="0" smtClean="0">
                <a:solidFill>
                  <a:schemeClr val="tx2"/>
                </a:solidFill>
                <a:latin typeface="+mj-lt"/>
              </a:rPr>
              <a:t>A gyógyhelyekkel kapcsolatos támogatói döntések mielőbbi meghozatala</a:t>
            </a:r>
          </a:p>
          <a:p>
            <a:pPr>
              <a:buFontTx/>
              <a:buChar char="-"/>
            </a:pPr>
            <a:r>
              <a:rPr lang="hu-HU" sz="2200" dirty="0" smtClean="0">
                <a:solidFill>
                  <a:schemeClr val="tx2"/>
                </a:solidFill>
                <a:latin typeface="+mj-lt"/>
              </a:rPr>
              <a:t> </a:t>
            </a:r>
            <a:r>
              <a:rPr lang="hu-HU" sz="2200" dirty="0" smtClean="0">
                <a:solidFill>
                  <a:schemeClr val="tx2"/>
                </a:solidFill>
                <a:latin typeface="+mj-lt"/>
              </a:rPr>
              <a:t>A turizmus további bővülését elősegítő fürdő- és szállodafejlesztésekhez </a:t>
            </a:r>
          </a:p>
          <a:p>
            <a:r>
              <a:rPr lang="hu-HU" sz="2200" dirty="0" smtClean="0">
                <a:solidFill>
                  <a:schemeClr val="tx2"/>
                </a:solidFill>
                <a:latin typeface="+mj-lt"/>
              </a:rPr>
              <a:t> </a:t>
            </a:r>
            <a:r>
              <a:rPr lang="hu-HU" sz="2200" dirty="0" smtClean="0">
                <a:solidFill>
                  <a:schemeClr val="tx2"/>
                </a:solidFill>
                <a:latin typeface="+mj-lt"/>
              </a:rPr>
              <a:t> javasoljuk a költségvetésből vissza nem térítendő pályázati keretösszeg </a:t>
            </a:r>
          </a:p>
          <a:p>
            <a:r>
              <a:rPr lang="hu-HU" sz="2200" dirty="0" smtClean="0">
                <a:solidFill>
                  <a:schemeClr val="tx2"/>
                </a:solidFill>
                <a:latin typeface="+mj-lt"/>
              </a:rPr>
              <a:t> </a:t>
            </a:r>
            <a:r>
              <a:rPr lang="hu-HU" sz="2200" dirty="0" smtClean="0">
                <a:solidFill>
                  <a:schemeClr val="tx2"/>
                </a:solidFill>
                <a:latin typeface="+mj-lt"/>
              </a:rPr>
              <a:t> elkülönítését</a:t>
            </a:r>
          </a:p>
          <a:p>
            <a:r>
              <a:rPr lang="hu-HU" sz="2200" dirty="0" smtClean="0">
                <a:solidFill>
                  <a:schemeClr val="tx2"/>
                </a:solidFill>
                <a:latin typeface="+mj-lt"/>
              </a:rPr>
              <a:t>- A dolgozókat ért atrocitások miatt javasoljuk a fürdőben dolgozó kollégák  „közfeladatot ellátó személy” kategóriába sorolását </a:t>
            </a:r>
          </a:p>
          <a:p>
            <a:pPr>
              <a:buFontTx/>
              <a:buChar char="-"/>
            </a:pPr>
            <a:endParaRPr lang="hu-HU" sz="2200" dirty="0" smtClean="0">
              <a:solidFill>
                <a:schemeClr val="tx2"/>
              </a:solidFill>
              <a:latin typeface="+mj-lt"/>
            </a:endParaRPr>
          </a:p>
          <a:p>
            <a:pPr>
              <a:buFontTx/>
              <a:buChar char="-"/>
            </a:pPr>
            <a:endParaRPr lang="hu-HU" sz="2200" dirty="0">
              <a:solidFill>
                <a:schemeClr val="tx2"/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251520" y="620688"/>
            <a:ext cx="8568952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hu-HU" dirty="0" smtClean="0">
                <a:solidFill>
                  <a:schemeClr val="tx2"/>
                </a:solidFill>
                <a:latin typeface="+mj-lt"/>
              </a:rPr>
              <a:t> </a:t>
            </a:r>
            <a:r>
              <a:rPr lang="hu-HU" b="1" dirty="0" smtClean="0">
                <a:solidFill>
                  <a:schemeClr val="tx2"/>
                </a:solidFill>
                <a:latin typeface="+mj-lt"/>
              </a:rPr>
              <a:t>Az OEP </a:t>
            </a:r>
            <a:r>
              <a:rPr lang="hu-HU" b="1" dirty="0" smtClean="0">
                <a:solidFill>
                  <a:schemeClr val="tx2"/>
                </a:solidFill>
                <a:latin typeface="+mj-lt"/>
              </a:rPr>
              <a:t>finanszírozással kapcsolatban történt ismételt levélváltás </a:t>
            </a:r>
            <a:r>
              <a:rPr lang="hu-HU" b="1" dirty="0" smtClean="0">
                <a:solidFill>
                  <a:schemeClr val="tx2"/>
                </a:solidFill>
                <a:latin typeface="+mj-lt"/>
              </a:rPr>
              <a:t> </a:t>
            </a:r>
          </a:p>
          <a:p>
            <a:r>
              <a:rPr lang="hu-HU" b="1" dirty="0" smtClean="0">
                <a:solidFill>
                  <a:schemeClr val="tx2"/>
                </a:solidFill>
                <a:latin typeface="+mj-lt"/>
              </a:rPr>
              <a:t> </a:t>
            </a:r>
            <a:r>
              <a:rPr lang="hu-HU" b="1" dirty="0" smtClean="0">
                <a:solidFill>
                  <a:schemeClr val="tx2"/>
                </a:solidFill>
                <a:latin typeface="+mj-lt"/>
              </a:rPr>
              <a:t> (Dr. </a:t>
            </a:r>
            <a:r>
              <a:rPr lang="hu-HU" b="1" dirty="0" err="1" smtClean="0">
                <a:solidFill>
                  <a:schemeClr val="tx2"/>
                </a:solidFill>
                <a:latin typeface="+mj-lt"/>
              </a:rPr>
              <a:t>Ónodi-Szűcs</a:t>
            </a:r>
            <a:r>
              <a:rPr lang="hu-HU" b="1" dirty="0" smtClean="0">
                <a:solidFill>
                  <a:schemeClr val="tx2"/>
                </a:solidFill>
                <a:latin typeface="+mj-lt"/>
              </a:rPr>
              <a:t> Zoltán és Lázár János), a </a:t>
            </a:r>
            <a:r>
              <a:rPr lang="hu-HU" b="1" dirty="0" smtClean="0">
                <a:solidFill>
                  <a:schemeClr val="tx2"/>
                </a:solidFill>
                <a:latin typeface="+mj-lt"/>
              </a:rPr>
              <a:t>választmánynak </a:t>
            </a:r>
            <a:endParaRPr lang="hu-HU" b="1" dirty="0" smtClean="0">
              <a:solidFill>
                <a:schemeClr val="tx2"/>
              </a:solidFill>
              <a:latin typeface="+mj-lt"/>
            </a:endParaRPr>
          </a:p>
          <a:p>
            <a:r>
              <a:rPr lang="hu-HU" b="1" dirty="0" smtClean="0">
                <a:solidFill>
                  <a:schemeClr val="tx2"/>
                </a:solidFill>
                <a:latin typeface="+mj-lt"/>
              </a:rPr>
              <a:t> </a:t>
            </a:r>
            <a:r>
              <a:rPr lang="hu-HU" b="1" dirty="0" smtClean="0">
                <a:solidFill>
                  <a:schemeClr val="tx2"/>
                </a:solidFill>
                <a:latin typeface="+mj-lt"/>
              </a:rPr>
              <a:t>  beérkezésük  után </a:t>
            </a:r>
            <a:r>
              <a:rPr lang="hu-HU" b="1" dirty="0" smtClean="0">
                <a:solidFill>
                  <a:schemeClr val="tx2"/>
                </a:solidFill>
                <a:latin typeface="+mj-lt"/>
              </a:rPr>
              <a:t>továbbításra </a:t>
            </a:r>
            <a:r>
              <a:rPr lang="hu-HU" b="1" dirty="0" smtClean="0">
                <a:solidFill>
                  <a:schemeClr val="tx2"/>
                </a:solidFill>
                <a:latin typeface="+mj-lt"/>
              </a:rPr>
              <a:t>kerültek</a:t>
            </a:r>
            <a:endParaRPr lang="hu-HU" b="1" dirty="0" smtClean="0">
              <a:solidFill>
                <a:schemeClr val="tx2"/>
              </a:solidFill>
              <a:latin typeface="+mj-lt"/>
            </a:endParaRPr>
          </a:p>
          <a:p>
            <a:r>
              <a:rPr lang="hu-HU" dirty="0" smtClean="0">
                <a:solidFill>
                  <a:schemeClr val="tx2"/>
                </a:solidFill>
                <a:latin typeface="+mj-lt"/>
              </a:rPr>
              <a:t>Dr. Ónodi Szűcs Zoltán válasza: </a:t>
            </a:r>
            <a:r>
              <a:rPr lang="hu-HU" dirty="0" smtClean="0">
                <a:solidFill>
                  <a:schemeClr val="tx2"/>
                </a:solidFill>
                <a:latin typeface="+mj-lt"/>
              </a:rPr>
              <a:t> </a:t>
            </a:r>
            <a:endParaRPr lang="hu-HU" dirty="0" smtClean="0">
              <a:solidFill>
                <a:schemeClr val="tx2"/>
              </a:solidFill>
              <a:latin typeface="+mj-lt"/>
            </a:endParaRPr>
          </a:p>
          <a:p>
            <a:endParaRPr lang="hu-HU" dirty="0" smtClean="0">
              <a:solidFill>
                <a:schemeClr val="tx2"/>
              </a:solidFill>
              <a:latin typeface="+mj-lt"/>
            </a:endParaRPr>
          </a:p>
          <a:p>
            <a:pPr algn="just"/>
            <a:r>
              <a:rPr lang="hu-HU" dirty="0" smtClean="0">
                <a:solidFill>
                  <a:schemeClr val="tx2"/>
                </a:solidFill>
                <a:latin typeface="+mj-lt"/>
              </a:rPr>
              <a:t>„Levelezéseink és a múlt évben történt megbeszélés alapján is megerősítem, hogy tárcánk támogatja a betegellátás tekintetében előremutató kezdeményezéseket. </a:t>
            </a:r>
          </a:p>
          <a:p>
            <a:pPr algn="just"/>
            <a:r>
              <a:rPr lang="hu-HU" dirty="0" smtClean="0">
                <a:solidFill>
                  <a:schemeClr val="tx2"/>
                </a:solidFill>
                <a:latin typeface="+mj-lt"/>
              </a:rPr>
              <a:t>A 2017. évi költségvetés előkészítéséről szóló tárgyalások során a gyógyfürdő és egyéb gyógyászati ellátás támogatására fordítható előirányzat megemelésének kérdése is előtérbe került, azonban a 2017. évi költségvetés tervezésénél más szempontok jelenleg erőteljesebben érvényesültek. </a:t>
            </a:r>
          </a:p>
          <a:p>
            <a:pPr algn="just"/>
            <a:r>
              <a:rPr lang="hu-HU" dirty="0" smtClean="0">
                <a:solidFill>
                  <a:schemeClr val="tx2"/>
                </a:solidFill>
                <a:latin typeface="+mj-lt"/>
              </a:rPr>
              <a:t>Szíves türelmét és megértését köszönöm! „</a:t>
            </a:r>
            <a:endParaRPr lang="hu-HU" dirty="0" smtClean="0">
              <a:solidFill>
                <a:schemeClr val="tx2"/>
              </a:solidFill>
              <a:latin typeface="+mj-lt"/>
            </a:endParaRPr>
          </a:p>
          <a:p>
            <a:endParaRPr lang="hu-HU" dirty="0" smtClean="0">
              <a:solidFill>
                <a:schemeClr val="tx2"/>
              </a:solidFill>
              <a:latin typeface="+mj-lt"/>
            </a:endParaRPr>
          </a:p>
          <a:p>
            <a:endParaRPr lang="hu-HU" dirty="0" smtClean="0">
              <a:solidFill>
                <a:schemeClr val="tx2"/>
              </a:solidFill>
              <a:latin typeface="+mj-lt"/>
            </a:endParaRPr>
          </a:p>
          <a:p>
            <a:endParaRPr lang="hu-HU" dirty="0" smtClean="0">
              <a:solidFill>
                <a:schemeClr val="tx2"/>
              </a:solidFill>
              <a:latin typeface="+mj-lt"/>
            </a:endParaRPr>
          </a:p>
          <a:p>
            <a:endParaRPr lang="hu-H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395536" y="476672"/>
            <a:ext cx="8568952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hu-HU" dirty="0" smtClean="0">
                <a:solidFill>
                  <a:schemeClr val="tx2"/>
                </a:solidFill>
                <a:latin typeface="+mj-lt"/>
              </a:rPr>
              <a:t>MEME új elnöke (Kraft Péter) részéről jött megkeresés a közös </a:t>
            </a:r>
          </a:p>
          <a:p>
            <a:r>
              <a:rPr lang="hu-HU" dirty="0" smtClean="0">
                <a:solidFill>
                  <a:schemeClr val="tx2"/>
                </a:solidFill>
                <a:latin typeface="+mj-lt"/>
              </a:rPr>
              <a:t>  szakmai fellépés érdekében</a:t>
            </a:r>
          </a:p>
          <a:p>
            <a:r>
              <a:rPr lang="hu-HU" dirty="0" smtClean="0">
                <a:solidFill>
                  <a:schemeClr val="tx2"/>
                </a:solidFill>
                <a:latin typeface="+mj-lt"/>
              </a:rPr>
              <a:t>- A bérfeszültség és munkaerő problémával foglalkozni kell</a:t>
            </a:r>
          </a:p>
          <a:p>
            <a:r>
              <a:rPr lang="hu-HU" dirty="0" smtClean="0">
                <a:solidFill>
                  <a:schemeClr val="tx2"/>
                </a:solidFill>
                <a:latin typeface="+mj-lt"/>
              </a:rPr>
              <a:t>   a VKDSZSZ bevonásával  a kommunikációba</a:t>
            </a:r>
          </a:p>
          <a:p>
            <a:endParaRPr lang="hu-HU" dirty="0" smtClean="0">
              <a:solidFill>
                <a:schemeClr val="tx2"/>
              </a:solidFill>
              <a:latin typeface="+mj-lt"/>
            </a:endParaRPr>
          </a:p>
          <a:p>
            <a:r>
              <a:rPr lang="hu-HU" b="1" dirty="0" smtClean="0">
                <a:solidFill>
                  <a:schemeClr val="tx2"/>
                </a:solidFill>
                <a:latin typeface="+mj-lt"/>
              </a:rPr>
              <a:t>Javasolt ütemterv a fürdőket érintő </a:t>
            </a:r>
            <a:r>
              <a:rPr lang="hu-HU" b="1" dirty="0" err="1" smtClean="0">
                <a:solidFill>
                  <a:schemeClr val="tx2"/>
                </a:solidFill>
                <a:latin typeface="+mj-lt"/>
              </a:rPr>
              <a:t>ÁFA-csökkentés</a:t>
            </a:r>
            <a:r>
              <a:rPr lang="hu-HU" b="1" dirty="0" smtClean="0">
                <a:solidFill>
                  <a:schemeClr val="tx2"/>
                </a:solidFill>
                <a:latin typeface="+mj-lt"/>
              </a:rPr>
              <a:t> elérése </a:t>
            </a:r>
          </a:p>
          <a:p>
            <a:r>
              <a:rPr lang="hu-HU" b="1" dirty="0" smtClean="0">
                <a:solidFill>
                  <a:schemeClr val="tx2"/>
                </a:solidFill>
                <a:latin typeface="+mj-lt"/>
              </a:rPr>
              <a:t>érdekében (lobby tevékenység és a közvélemény tájékoztatása):</a:t>
            </a:r>
          </a:p>
          <a:p>
            <a:pPr lvl="0"/>
            <a:r>
              <a:rPr lang="hu-HU" b="1" dirty="0" smtClean="0">
                <a:solidFill>
                  <a:schemeClr val="tx2"/>
                </a:solidFill>
                <a:latin typeface="+mj-lt"/>
              </a:rPr>
              <a:t>- szeptemberben</a:t>
            </a:r>
            <a:r>
              <a:rPr lang="hu-HU" dirty="0" smtClean="0">
                <a:solidFill>
                  <a:schemeClr val="tx2"/>
                </a:solidFill>
                <a:latin typeface="+mj-lt"/>
              </a:rPr>
              <a:t> sajtótájékoztató, tematikát szükséges </a:t>
            </a:r>
            <a:r>
              <a:rPr lang="hu-HU" dirty="0" smtClean="0">
                <a:solidFill>
                  <a:schemeClr val="tx2"/>
                </a:solidFill>
                <a:latin typeface="+mj-lt"/>
              </a:rPr>
              <a:t>összerakni,</a:t>
            </a:r>
            <a:endParaRPr lang="hu-HU" dirty="0" smtClean="0">
              <a:solidFill>
                <a:schemeClr val="tx2"/>
              </a:solidFill>
              <a:latin typeface="+mj-lt"/>
            </a:endParaRPr>
          </a:p>
          <a:p>
            <a:pPr lvl="0"/>
            <a:r>
              <a:rPr lang="hu-HU" dirty="0" smtClean="0">
                <a:solidFill>
                  <a:schemeClr val="tx2"/>
                </a:solidFill>
                <a:latin typeface="+mj-lt"/>
              </a:rPr>
              <a:t>  a témában felkészült kollégák a helyi és regionális sajtóban a  </a:t>
            </a:r>
          </a:p>
          <a:p>
            <a:pPr lvl="0"/>
            <a:r>
              <a:rPr lang="hu-HU" dirty="0" smtClean="0">
                <a:solidFill>
                  <a:schemeClr val="tx2"/>
                </a:solidFill>
                <a:latin typeface="+mj-lt"/>
              </a:rPr>
              <a:t>   </a:t>
            </a:r>
            <a:r>
              <a:rPr lang="hu-HU" dirty="0" smtClean="0">
                <a:solidFill>
                  <a:schemeClr val="tx2"/>
                </a:solidFill>
                <a:latin typeface="+mj-lt"/>
              </a:rPr>
              <a:t>javaslatokat ismertetik</a:t>
            </a:r>
            <a:endParaRPr lang="hu-HU" dirty="0" smtClean="0">
              <a:solidFill>
                <a:schemeClr val="tx2"/>
              </a:solidFill>
              <a:latin typeface="+mj-lt"/>
            </a:endParaRPr>
          </a:p>
          <a:p>
            <a:pPr lvl="0"/>
            <a:r>
              <a:rPr lang="hu-HU" dirty="0" smtClean="0">
                <a:solidFill>
                  <a:schemeClr val="tx2"/>
                </a:solidFill>
                <a:latin typeface="+mj-lt"/>
              </a:rPr>
              <a:t>- VKDSZ bevonása </a:t>
            </a:r>
            <a:r>
              <a:rPr lang="hu-HU" b="1" dirty="0" smtClean="0">
                <a:solidFill>
                  <a:schemeClr val="tx2"/>
                </a:solidFill>
                <a:latin typeface="+mj-lt"/>
              </a:rPr>
              <a:t>októberben, </a:t>
            </a:r>
            <a:r>
              <a:rPr lang="hu-HU" dirty="0" smtClean="0">
                <a:solidFill>
                  <a:schemeClr val="tx2"/>
                </a:solidFill>
                <a:latin typeface="+mj-lt"/>
              </a:rPr>
              <a:t>közös sajtótájékoztató</a:t>
            </a:r>
          </a:p>
          <a:p>
            <a:pPr lvl="0">
              <a:buFontTx/>
              <a:buChar char="-"/>
            </a:pPr>
            <a:r>
              <a:rPr lang="hu-HU" b="1" dirty="0" smtClean="0">
                <a:solidFill>
                  <a:schemeClr val="tx2"/>
                </a:solidFill>
                <a:latin typeface="+mj-lt"/>
              </a:rPr>
              <a:t> novemberben</a:t>
            </a:r>
            <a:r>
              <a:rPr lang="hu-HU" dirty="0" smtClean="0">
                <a:solidFill>
                  <a:schemeClr val="tx2"/>
                </a:solidFill>
                <a:latin typeface="+mj-lt"/>
              </a:rPr>
              <a:t> a közgyűlésen </a:t>
            </a:r>
            <a:r>
              <a:rPr lang="hu-HU" dirty="0" smtClean="0">
                <a:solidFill>
                  <a:schemeClr val="tx2"/>
                </a:solidFill>
                <a:latin typeface="+mj-lt"/>
              </a:rPr>
              <a:t>a téma további kifejtése és </a:t>
            </a:r>
            <a:r>
              <a:rPr lang="hu-HU" dirty="0" smtClean="0">
                <a:solidFill>
                  <a:schemeClr val="tx2"/>
                </a:solidFill>
                <a:latin typeface="+mj-lt"/>
              </a:rPr>
              <a:t>népszerűsítése</a:t>
            </a:r>
          </a:p>
          <a:p>
            <a:pPr lvl="0"/>
            <a:endParaRPr lang="hu-HU" dirty="0" smtClean="0">
              <a:solidFill>
                <a:schemeClr val="tx2"/>
              </a:solidFill>
              <a:latin typeface="+mj-lt"/>
            </a:endParaRPr>
          </a:p>
          <a:p>
            <a:pPr lvl="0"/>
            <a:r>
              <a:rPr lang="hu-HU" dirty="0" smtClean="0">
                <a:solidFill>
                  <a:schemeClr val="tx2"/>
                </a:solidFill>
                <a:latin typeface="+mj-lt"/>
              </a:rPr>
              <a:t>Az ütemtervet és a célokat a választmány egyhangúlag elfogadta.</a:t>
            </a:r>
            <a:endParaRPr lang="hu-HU" dirty="0" smtClean="0">
              <a:solidFill>
                <a:schemeClr val="tx2"/>
              </a:solidFill>
              <a:latin typeface="+mj-lt"/>
            </a:endParaRPr>
          </a:p>
          <a:p>
            <a:endParaRPr lang="hu-H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539552" y="908720"/>
            <a:ext cx="8604448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hu-HU" dirty="0" smtClean="0">
                <a:solidFill>
                  <a:schemeClr val="tx2"/>
                </a:solidFill>
                <a:latin typeface="+mj-lt"/>
              </a:rPr>
              <a:t>2016. május 17. - Alapszabály bejegyzése</a:t>
            </a:r>
          </a:p>
          <a:p>
            <a:pPr>
              <a:buFont typeface="Arial" pitchFamily="34" charset="0"/>
              <a:buChar char="•"/>
            </a:pPr>
            <a:r>
              <a:rPr lang="hu-HU" dirty="0" smtClean="0">
                <a:solidFill>
                  <a:schemeClr val="tx2"/>
                </a:solidFill>
                <a:latin typeface="+mj-lt"/>
              </a:rPr>
              <a:t>2016. június 22. - találkozó dr. </a:t>
            </a:r>
            <a:r>
              <a:rPr lang="hu-HU" dirty="0" err="1" smtClean="0">
                <a:solidFill>
                  <a:schemeClr val="tx2"/>
                </a:solidFill>
                <a:latin typeface="+mj-lt"/>
              </a:rPr>
              <a:t>Bienerth</a:t>
            </a:r>
            <a:r>
              <a:rPr lang="hu-HU" dirty="0" smtClean="0">
                <a:solidFill>
                  <a:schemeClr val="tx2"/>
                </a:solidFill>
                <a:latin typeface="+mj-lt"/>
              </a:rPr>
              <a:t> Gusztávval</a:t>
            </a:r>
          </a:p>
          <a:p>
            <a:pPr>
              <a:buFont typeface="Arial" pitchFamily="34" charset="0"/>
              <a:buChar char="•"/>
            </a:pPr>
            <a:r>
              <a:rPr lang="hu-HU" dirty="0" smtClean="0">
                <a:solidFill>
                  <a:schemeClr val="tx2"/>
                </a:solidFill>
                <a:latin typeface="+mj-lt"/>
              </a:rPr>
              <a:t>2016</a:t>
            </a:r>
            <a:r>
              <a:rPr lang="hu-HU" dirty="0" smtClean="0">
                <a:solidFill>
                  <a:schemeClr val="tx2"/>
                </a:solidFill>
                <a:latin typeface="+mj-lt"/>
              </a:rPr>
              <a:t>. szeptember 16. </a:t>
            </a:r>
            <a:r>
              <a:rPr lang="hu-HU" dirty="0" smtClean="0">
                <a:solidFill>
                  <a:schemeClr val="tx2"/>
                </a:solidFill>
                <a:latin typeface="+mj-lt"/>
              </a:rPr>
              <a:t>- találkozó </a:t>
            </a:r>
            <a:r>
              <a:rPr lang="hu-HU" dirty="0" smtClean="0">
                <a:solidFill>
                  <a:schemeClr val="tx2"/>
                </a:solidFill>
                <a:latin typeface="+mj-lt"/>
              </a:rPr>
              <a:t>dr. </a:t>
            </a:r>
            <a:r>
              <a:rPr lang="hu-HU" dirty="0" err="1" smtClean="0">
                <a:solidFill>
                  <a:schemeClr val="tx2"/>
                </a:solidFill>
                <a:latin typeface="+mj-lt"/>
              </a:rPr>
              <a:t>Bienerth</a:t>
            </a:r>
            <a:r>
              <a:rPr lang="hu-HU" dirty="0" smtClean="0">
                <a:solidFill>
                  <a:schemeClr val="tx2"/>
                </a:solidFill>
                <a:latin typeface="+mj-lt"/>
              </a:rPr>
              <a:t> </a:t>
            </a:r>
            <a:r>
              <a:rPr lang="hu-HU" dirty="0" smtClean="0">
                <a:solidFill>
                  <a:schemeClr val="tx2"/>
                </a:solidFill>
                <a:latin typeface="+mj-lt"/>
              </a:rPr>
              <a:t>Gusztávval </a:t>
            </a:r>
            <a:endParaRPr lang="hu-HU" dirty="0" smtClean="0">
              <a:solidFill>
                <a:schemeClr val="tx2"/>
              </a:solidFill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hu-HU" dirty="0" smtClean="0">
                <a:solidFill>
                  <a:schemeClr val="tx2"/>
                </a:solidFill>
                <a:latin typeface="+mj-lt"/>
              </a:rPr>
              <a:t>2016 szeptember 22.  - Sajtótájékoztató</a:t>
            </a:r>
            <a:endParaRPr lang="hu-HU" dirty="0" smtClean="0">
              <a:solidFill>
                <a:schemeClr val="tx2"/>
              </a:solidFill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hu-HU" dirty="0" smtClean="0">
                <a:solidFill>
                  <a:schemeClr val="tx2"/>
                </a:solidFill>
                <a:latin typeface="+mj-lt"/>
              </a:rPr>
              <a:t>2016. szeptember 23. </a:t>
            </a:r>
            <a:r>
              <a:rPr lang="hu-HU" dirty="0" smtClean="0">
                <a:solidFill>
                  <a:schemeClr val="tx2"/>
                </a:solidFill>
                <a:latin typeface="+mj-lt"/>
              </a:rPr>
              <a:t>- Balatonfüreden </a:t>
            </a:r>
            <a:r>
              <a:rPr lang="hu-HU" dirty="0" smtClean="0">
                <a:solidFill>
                  <a:schemeClr val="tx2"/>
                </a:solidFill>
                <a:latin typeface="+mj-lt"/>
              </a:rPr>
              <a:t>kerekasztal beszélgetés</a:t>
            </a:r>
          </a:p>
          <a:p>
            <a:pPr>
              <a:buFont typeface="Arial" pitchFamily="34" charset="0"/>
              <a:buChar char="•"/>
            </a:pPr>
            <a:r>
              <a:rPr lang="hu-HU" dirty="0" smtClean="0">
                <a:solidFill>
                  <a:schemeClr val="tx2"/>
                </a:solidFill>
                <a:latin typeface="+mj-lt"/>
              </a:rPr>
              <a:t>2016. szeptember 29. </a:t>
            </a:r>
            <a:r>
              <a:rPr lang="hu-HU" dirty="0" err="1" smtClean="0">
                <a:solidFill>
                  <a:schemeClr val="tx2"/>
                </a:solidFill>
                <a:latin typeface="+mj-lt"/>
              </a:rPr>
              <a:t>-Egyeztetés</a:t>
            </a:r>
            <a:r>
              <a:rPr lang="hu-HU" dirty="0" smtClean="0">
                <a:solidFill>
                  <a:schemeClr val="tx2"/>
                </a:solidFill>
                <a:latin typeface="+mj-lt"/>
              </a:rPr>
              <a:t> Áfa tanulmány elkészítéséről, november 11-én a tanulmány megrendelése</a:t>
            </a:r>
          </a:p>
          <a:p>
            <a:pPr>
              <a:buFont typeface="Arial" pitchFamily="34" charset="0"/>
              <a:buChar char="•"/>
            </a:pPr>
            <a:r>
              <a:rPr lang="hu-HU" dirty="0" smtClean="0">
                <a:solidFill>
                  <a:schemeClr val="tx2"/>
                </a:solidFill>
                <a:latin typeface="+mj-lt"/>
              </a:rPr>
              <a:t>2016 </a:t>
            </a:r>
            <a:r>
              <a:rPr lang="hu-HU" dirty="0" smtClean="0">
                <a:solidFill>
                  <a:schemeClr val="tx2"/>
                </a:solidFill>
                <a:latin typeface="+mj-lt"/>
              </a:rPr>
              <a:t>november </a:t>
            </a:r>
            <a:r>
              <a:rPr lang="hu-HU" dirty="0" smtClean="0">
                <a:solidFill>
                  <a:schemeClr val="tx2"/>
                </a:solidFill>
                <a:latin typeface="+mj-lt"/>
              </a:rPr>
              <a:t>18. - a Magyar </a:t>
            </a:r>
            <a:r>
              <a:rPr lang="hu-HU" dirty="0" smtClean="0">
                <a:solidFill>
                  <a:schemeClr val="tx2"/>
                </a:solidFill>
                <a:latin typeface="+mj-lt"/>
              </a:rPr>
              <a:t>Balneológiai </a:t>
            </a:r>
            <a:r>
              <a:rPr lang="hu-HU" dirty="0" smtClean="0">
                <a:solidFill>
                  <a:schemeClr val="tx2"/>
                </a:solidFill>
                <a:latin typeface="+mj-lt"/>
              </a:rPr>
              <a:t>Egyesület konferenciáján  a Magyar Fürdőszövetséget  bemutató </a:t>
            </a:r>
            <a:r>
              <a:rPr lang="hu-HU" dirty="0" smtClean="0">
                <a:solidFill>
                  <a:schemeClr val="tx2"/>
                </a:solidFill>
                <a:latin typeface="+mj-lt"/>
              </a:rPr>
              <a:t>előadás </a:t>
            </a:r>
            <a:endParaRPr lang="hu-HU" dirty="0" smtClean="0">
              <a:solidFill>
                <a:schemeClr val="tx2"/>
              </a:solidFill>
              <a:latin typeface="+mj-lt"/>
            </a:endParaRPr>
          </a:p>
          <a:p>
            <a:r>
              <a:rPr lang="hu-HU" u="sng" dirty="0" smtClean="0">
                <a:solidFill>
                  <a:schemeClr val="tx2"/>
                </a:solidFill>
                <a:latin typeface="+mj-lt"/>
              </a:rPr>
              <a:t>További levelek</a:t>
            </a:r>
            <a:r>
              <a:rPr lang="hu-HU" dirty="0" smtClean="0">
                <a:solidFill>
                  <a:schemeClr val="tx2"/>
                </a:solidFill>
                <a:latin typeface="+mj-lt"/>
              </a:rPr>
              <a:t>: </a:t>
            </a:r>
          </a:p>
          <a:p>
            <a:pPr>
              <a:buFont typeface="Arial" pitchFamily="34" charset="0"/>
              <a:buChar char="•"/>
            </a:pPr>
            <a:r>
              <a:rPr lang="hu-HU" dirty="0" smtClean="0">
                <a:solidFill>
                  <a:schemeClr val="tx2"/>
                </a:solidFill>
                <a:latin typeface="+mj-lt"/>
              </a:rPr>
              <a:t> </a:t>
            </a:r>
            <a:r>
              <a:rPr lang="hu-HU" dirty="0" smtClean="0">
                <a:solidFill>
                  <a:schemeClr val="tx2"/>
                </a:solidFill>
                <a:latin typeface="+mj-lt"/>
              </a:rPr>
              <a:t>2016. szeptember 26 </a:t>
            </a:r>
            <a:r>
              <a:rPr lang="hu-HU" dirty="0" err="1" smtClean="0">
                <a:solidFill>
                  <a:schemeClr val="tx2"/>
                </a:solidFill>
                <a:latin typeface="+mj-lt"/>
              </a:rPr>
              <a:t>-án</a:t>
            </a:r>
            <a:r>
              <a:rPr lang="hu-HU" dirty="0" smtClean="0">
                <a:solidFill>
                  <a:schemeClr val="tx2"/>
                </a:solidFill>
                <a:latin typeface="+mj-lt"/>
              </a:rPr>
              <a:t>  Balogh Zoltán részére a fürdőgyógyászati ellátások  OEP támogatásának  emeléséről  </a:t>
            </a:r>
          </a:p>
          <a:p>
            <a:pPr>
              <a:buFont typeface="Arial" pitchFamily="34" charset="0"/>
              <a:buChar char="•"/>
            </a:pPr>
            <a:r>
              <a:rPr lang="hu-HU" dirty="0" smtClean="0">
                <a:solidFill>
                  <a:schemeClr val="tx2"/>
                </a:solidFill>
                <a:latin typeface="+mj-lt"/>
              </a:rPr>
              <a:t>2016. október 10-én Varga Mihály, Lázár János és dr. </a:t>
            </a:r>
            <a:r>
              <a:rPr lang="hu-HU" dirty="0" err="1" smtClean="0">
                <a:solidFill>
                  <a:schemeClr val="tx2"/>
                </a:solidFill>
                <a:latin typeface="+mj-lt"/>
              </a:rPr>
              <a:t>Bienerth</a:t>
            </a:r>
            <a:r>
              <a:rPr lang="hu-HU" dirty="0" smtClean="0">
                <a:solidFill>
                  <a:schemeClr val="tx2"/>
                </a:solidFill>
                <a:latin typeface="+mj-lt"/>
              </a:rPr>
              <a:t> Gusztáv részére a </a:t>
            </a:r>
            <a:r>
              <a:rPr lang="hu-HU" dirty="0" err="1" smtClean="0">
                <a:solidFill>
                  <a:schemeClr val="tx2"/>
                </a:solidFill>
                <a:latin typeface="+mj-lt"/>
              </a:rPr>
              <a:t>fürdőszolgálatások</a:t>
            </a:r>
            <a:r>
              <a:rPr lang="hu-HU" dirty="0" smtClean="0">
                <a:solidFill>
                  <a:schemeClr val="tx2"/>
                </a:solidFill>
                <a:latin typeface="+mj-lt"/>
              </a:rPr>
              <a:t> Áfa mértékének  kedvezményes adókulcsba sorolásáról</a:t>
            </a:r>
            <a:endParaRPr lang="hu-HU" dirty="0" smtClean="0">
              <a:solidFill>
                <a:schemeClr val="tx2"/>
              </a:solidFill>
              <a:latin typeface="+mj-lt"/>
            </a:endParaRPr>
          </a:p>
          <a:p>
            <a:pPr>
              <a:lnSpc>
                <a:spcPct val="150000"/>
              </a:lnSpc>
            </a:pPr>
            <a:r>
              <a:rPr lang="hu-HU" dirty="0" smtClean="0">
                <a:solidFill>
                  <a:schemeClr val="tx2"/>
                </a:solidFill>
                <a:latin typeface="+mj-lt"/>
              </a:rPr>
              <a:t> </a:t>
            </a:r>
          </a:p>
          <a:p>
            <a:pPr>
              <a:lnSpc>
                <a:spcPct val="150000"/>
              </a:lnSpc>
            </a:pPr>
            <a:r>
              <a:rPr lang="hu-HU" dirty="0" smtClean="0"/>
              <a:t> </a:t>
            </a:r>
            <a:endParaRPr lang="hu-HU" dirty="0"/>
          </a:p>
        </p:txBody>
      </p:sp>
      <p:sp>
        <p:nvSpPr>
          <p:cNvPr id="3" name="Szövegdoboz 2"/>
          <p:cNvSpPr txBox="1"/>
          <p:nvPr/>
        </p:nvSpPr>
        <p:spPr>
          <a:xfrm>
            <a:off x="1187624" y="188640"/>
            <a:ext cx="61926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b="1" dirty="0" smtClean="0">
                <a:solidFill>
                  <a:srgbClr val="008080"/>
                </a:solidFill>
                <a:latin typeface="+mj-lt"/>
              </a:rPr>
              <a:t>További események a tavaszi Közgyűlés óta </a:t>
            </a:r>
            <a:endParaRPr lang="hu-HU" b="1" dirty="0">
              <a:solidFill>
                <a:srgbClr val="008080"/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467544" y="836712"/>
            <a:ext cx="8208912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 smtClean="0">
                <a:solidFill>
                  <a:srgbClr val="008080"/>
                </a:solidFill>
                <a:latin typeface="+mj-lt"/>
              </a:rPr>
              <a:t>Lázár Jánosnak írt levelünkre </a:t>
            </a:r>
            <a:r>
              <a:rPr lang="hu-HU" b="1" dirty="0" err="1" smtClean="0">
                <a:solidFill>
                  <a:srgbClr val="008080"/>
                </a:solidFill>
                <a:latin typeface="+mj-lt"/>
              </a:rPr>
              <a:t>Csepreghy</a:t>
            </a:r>
            <a:r>
              <a:rPr lang="hu-HU" b="1" dirty="0" smtClean="0">
                <a:solidFill>
                  <a:srgbClr val="008080"/>
                </a:solidFill>
                <a:latin typeface="+mj-lt"/>
              </a:rPr>
              <a:t> Nándortól az alábbi választ kaptuk október 27-én:</a:t>
            </a:r>
          </a:p>
          <a:p>
            <a:endParaRPr lang="hu-HU" dirty="0" smtClean="0">
              <a:solidFill>
                <a:srgbClr val="008080"/>
              </a:solidFill>
              <a:latin typeface="+mj-lt"/>
            </a:endParaRPr>
          </a:p>
          <a:p>
            <a:pPr algn="just"/>
            <a:r>
              <a:rPr lang="hu-HU" dirty="0" smtClean="0">
                <a:solidFill>
                  <a:srgbClr val="008080"/>
                </a:solidFill>
                <a:latin typeface="+mj-lt"/>
              </a:rPr>
              <a:t>„Engedje meg Elnök úr, hogy felhívjam a figyelmét, hogy a levelében megfogalmazott kérése az ÁFA kulcs csökkentésének mértékére vonatkozóan megegyezik a kereskedelmi szálláshelyek jelenlegi  és a vendéglátó egységek tervezett  18%-os értékével. </a:t>
            </a:r>
            <a:r>
              <a:rPr lang="hu-HU" u="sng" dirty="0" smtClean="0">
                <a:solidFill>
                  <a:srgbClr val="008080"/>
                </a:solidFill>
                <a:latin typeface="+mj-lt"/>
              </a:rPr>
              <a:t>A  turisztikai szolgáltatók  </a:t>
            </a:r>
            <a:r>
              <a:rPr lang="hu-HU" dirty="0" smtClean="0">
                <a:solidFill>
                  <a:srgbClr val="008080"/>
                </a:solidFill>
                <a:latin typeface="+mj-lt"/>
              </a:rPr>
              <a:t>gazdasági jelentőségüktől függetlenül  </a:t>
            </a:r>
            <a:r>
              <a:rPr lang="hu-HU" u="sng" dirty="0" smtClean="0">
                <a:solidFill>
                  <a:srgbClr val="008080"/>
                </a:solidFill>
                <a:latin typeface="+mj-lt"/>
              </a:rPr>
              <a:t>egységes szinten történő kezelése fontos szempont</a:t>
            </a:r>
            <a:r>
              <a:rPr lang="hu-HU" dirty="0" smtClean="0">
                <a:solidFill>
                  <a:srgbClr val="008080"/>
                </a:solidFill>
                <a:latin typeface="+mj-lt"/>
              </a:rPr>
              <a:t>, továbbá lényeges azon turisztikai  termékek képviselői kérésének átgondolása, melyek magas hozzáadott értéket képviselnek a turizmuson belül azzal, hogy attrakciókat üzemeltetnek.” </a:t>
            </a:r>
          </a:p>
          <a:p>
            <a:pPr algn="just"/>
            <a:endParaRPr lang="hu-HU" dirty="0" smtClean="0">
              <a:solidFill>
                <a:srgbClr val="008080"/>
              </a:solidFill>
              <a:latin typeface="+mj-lt"/>
            </a:endParaRPr>
          </a:p>
          <a:p>
            <a:pPr algn="just"/>
            <a:r>
              <a:rPr lang="hu-HU" b="1" dirty="0" smtClean="0">
                <a:solidFill>
                  <a:srgbClr val="008080"/>
                </a:solidFill>
                <a:latin typeface="+mj-lt"/>
              </a:rPr>
              <a:t>Balogh Zoltántól és Varga Mihálytól még nem érkezett válasz.</a:t>
            </a:r>
            <a:endParaRPr lang="hu-HU" b="1" dirty="0">
              <a:solidFill>
                <a:srgbClr val="008080"/>
              </a:solidFill>
              <a:latin typeface="+mj-lt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ramlás">
  <a:themeElements>
    <a:clrScheme name="Áramlás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Áramlás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Áramlás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2010</TotalTime>
  <Words>658</Words>
  <Application>Microsoft Office PowerPoint</Application>
  <PresentationFormat>Diavetítés a képernyőre (4:3 oldalarány)</PresentationFormat>
  <Paragraphs>104</Paragraphs>
  <Slides>10</Slides>
  <Notes>2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10</vt:i4>
      </vt:variant>
    </vt:vector>
  </HeadingPairs>
  <TitlesOfParts>
    <vt:vector size="11" baseType="lpstr">
      <vt:lpstr>Áramlás</vt:lpstr>
      <vt:lpstr>1. dia</vt:lpstr>
      <vt:lpstr>2. dia</vt:lpstr>
      <vt:lpstr>3. dia</vt:lpstr>
      <vt:lpstr>4. dia</vt:lpstr>
      <vt:lpstr>5. dia</vt:lpstr>
      <vt:lpstr>6. dia</vt:lpstr>
      <vt:lpstr>7. dia</vt:lpstr>
      <vt:lpstr>8. dia</vt:lpstr>
      <vt:lpstr>9. dia</vt:lpstr>
      <vt:lpstr>10. dia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Hazai vendégek</dc:title>
  <dc:creator>Miklos</dc:creator>
  <cp:lastModifiedBy>user</cp:lastModifiedBy>
  <cp:revision>267</cp:revision>
  <dcterms:created xsi:type="dcterms:W3CDTF">2006-03-28T13:46:43Z</dcterms:created>
  <dcterms:modified xsi:type="dcterms:W3CDTF">2016-11-15T10:27:12Z</dcterms:modified>
</cp:coreProperties>
</file>