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2"/>
  </p:notesMasterIdLst>
  <p:handoutMasterIdLst>
    <p:handoutMasterId r:id="rId13"/>
  </p:handout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8" r:id="rId10"/>
    <p:sldId id="317" r:id="rId11"/>
  </p:sldIdLst>
  <p:sldSz cx="9144000" cy="6858000" type="screen4x3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45" autoAdjust="0"/>
    <p:restoredTop sz="89599" autoAdjust="0"/>
  </p:normalViewPr>
  <p:slideViewPr>
    <p:cSldViewPr>
      <p:cViewPr varScale="1">
        <p:scale>
          <a:sx n="46" d="100"/>
          <a:sy n="46" d="100"/>
        </p:scale>
        <p:origin x="-82" y="-6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B3DC2F9-D04E-47FE-8495-EE327F80E3A3}" type="datetimeFigureOut">
              <a:rPr lang="hu-HU"/>
              <a:pPr>
                <a:defRPr/>
              </a:pPr>
              <a:t>2016.11.15.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C0044FC-B048-4A6F-8D95-8F5FBAAEE15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6283419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536614C-9B88-4070-9F79-D5AB7B5C4FEC}" type="datetimeFigureOut">
              <a:rPr lang="hu-HU"/>
              <a:pPr>
                <a:defRPr/>
              </a:pPr>
              <a:t>2016.11.15.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FBFBC5E-BC4C-459A-B69E-D6165CC0DB2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1340733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08860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B18F-9F5F-4F01-8243-C6235F609A6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FEFEA-F11B-48CA-81B8-4C1EB4A5249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A0A18-4DD9-4A83-880D-31675EAC4B1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5463" y="6013450"/>
            <a:ext cx="2268537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3834C-BB42-44B5-8ADA-91113B87A8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5932488"/>
            <a:ext cx="2484437" cy="92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D4AE7-4857-4490-93F3-C9359796DDB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3FA23-E1E2-44C1-9946-46CDDF86EFD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018D5-42B1-4D28-9C79-3B4E758FB5D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5CB2D-27C8-4F04-9B73-FCC96B29801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4B11-AF2F-45A7-A84B-CDB38DED66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4F54-052F-4C2F-BD89-2A024DCCF4A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Dia számának helye 6"/>
          <p:cNvSpPr>
            <a:spLocks noGrp="1"/>
          </p:cNvSpPr>
          <p:nvPr>
            <p:ph type="sldNum" sz="quarter" idx="11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A7983-1D1F-4543-B1CC-845E419D560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076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3077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80BC41A7-23DD-4E4B-8FD8-27BEF0F6AD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3080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13" r:id="rId2"/>
    <p:sldLayoutId id="2147483914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5" r:id="rId9"/>
    <p:sldLayoutId id="2147483911" r:id="rId10"/>
    <p:sldLayoutId id="214748391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195736" y="5373216"/>
            <a:ext cx="46805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hu-HU" b="1" dirty="0" smtClean="0">
                <a:solidFill>
                  <a:schemeClr val="tx2"/>
                </a:solidFill>
                <a:latin typeface="+mj-lt"/>
              </a:rPr>
              <a:t>Czeglédi Gyula</a:t>
            </a:r>
            <a:endParaRPr lang="hu-HU" b="1" dirty="0">
              <a:solidFill>
                <a:schemeClr val="tx2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r>
              <a:rPr lang="hu-HU" b="1" dirty="0">
                <a:solidFill>
                  <a:schemeClr val="tx2"/>
                </a:solidFill>
                <a:latin typeface="+mj-lt"/>
              </a:rPr>
              <a:t>ügyvezető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elnök </a:t>
            </a:r>
            <a:endParaRPr lang="hu-HU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683568" y="616181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hu-HU" sz="2800" b="1" dirty="0" smtClean="0">
              <a:solidFill>
                <a:schemeClr val="tx2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endParaRPr lang="hu-HU" sz="28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79512" y="836712"/>
            <a:ext cx="82809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chemeClr val="tx2"/>
                </a:solidFill>
                <a:latin typeface="+mj-lt"/>
              </a:rPr>
              <a:t>Magyar Fürdőszövetség</a:t>
            </a:r>
          </a:p>
          <a:p>
            <a:pPr algn="ctr"/>
            <a:r>
              <a:rPr lang="hu-HU" sz="3600" b="1" dirty="0" smtClean="0">
                <a:solidFill>
                  <a:schemeClr val="tx2"/>
                </a:solidFill>
                <a:latin typeface="+mj-lt"/>
              </a:rPr>
              <a:t>Őszi</a:t>
            </a:r>
            <a:r>
              <a:rPr lang="hu-HU" sz="36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3600" b="1" dirty="0" smtClean="0">
                <a:solidFill>
                  <a:schemeClr val="tx2"/>
                </a:solidFill>
                <a:latin typeface="+mj-lt"/>
              </a:rPr>
              <a:t>Közgyűlés</a:t>
            </a:r>
          </a:p>
          <a:p>
            <a:pPr algn="ctr"/>
            <a:r>
              <a:rPr lang="hu-HU" sz="3600" b="1" dirty="0" smtClean="0">
                <a:solidFill>
                  <a:schemeClr val="tx2"/>
                </a:solidFill>
                <a:latin typeface="+mj-lt"/>
              </a:rPr>
              <a:t>Hévíz</a:t>
            </a:r>
            <a:endParaRPr lang="hu-HU" sz="3600" b="1" dirty="0" smtClean="0">
              <a:solidFill>
                <a:schemeClr val="tx2"/>
              </a:solidFill>
              <a:latin typeface="+mj-lt"/>
            </a:endParaRPr>
          </a:p>
          <a:p>
            <a:pPr algn="ctr"/>
            <a:endParaRPr lang="hu-HU" sz="3600" b="1" dirty="0" smtClean="0">
              <a:solidFill>
                <a:schemeClr val="tx2"/>
              </a:solidFill>
              <a:latin typeface="+mj-lt"/>
            </a:endParaRPr>
          </a:p>
          <a:p>
            <a:pPr algn="ctr"/>
            <a:r>
              <a:rPr lang="hu-HU" sz="2800" b="1" dirty="0" smtClean="0">
                <a:solidFill>
                  <a:schemeClr val="tx2"/>
                </a:solidFill>
                <a:latin typeface="+mj-lt"/>
              </a:rPr>
              <a:t>2016. n</a:t>
            </a:r>
            <a:r>
              <a:rPr lang="hu-HU" sz="2800" b="1" dirty="0" smtClean="0">
                <a:solidFill>
                  <a:schemeClr val="tx2"/>
                </a:solidFill>
                <a:latin typeface="+mj-lt"/>
              </a:rPr>
              <a:t>ovember </a:t>
            </a:r>
            <a:r>
              <a:rPr lang="hu-HU" sz="2800" b="1" dirty="0" smtClean="0">
                <a:solidFill>
                  <a:schemeClr val="tx2"/>
                </a:solidFill>
                <a:latin typeface="+mj-lt"/>
              </a:rPr>
              <a:t> 16-17.</a:t>
            </a:r>
            <a:endParaRPr lang="hu-HU" sz="2800" b="1" dirty="0" smtClean="0">
              <a:solidFill>
                <a:schemeClr val="tx2"/>
              </a:solidFill>
              <a:latin typeface="+mj-lt"/>
            </a:endParaRPr>
          </a:p>
          <a:p>
            <a:pPr algn="ctr"/>
            <a:endParaRPr lang="hu-HU" sz="2800" b="1" dirty="0" smtClean="0">
              <a:solidFill>
                <a:schemeClr val="tx2"/>
              </a:solidFill>
              <a:latin typeface="+mj-lt"/>
            </a:endParaRPr>
          </a:p>
          <a:p>
            <a:pPr algn="ctr"/>
            <a:r>
              <a:rPr lang="hu-HU" sz="2800" b="1" dirty="0" smtClean="0">
                <a:solidFill>
                  <a:schemeClr val="tx2"/>
                </a:solidFill>
                <a:latin typeface="+mj-lt"/>
              </a:rPr>
              <a:t>Ügyvezető elnöki beszámoló a </a:t>
            </a:r>
            <a:r>
              <a:rPr lang="hu-HU" sz="2800" b="1" dirty="0" smtClean="0">
                <a:solidFill>
                  <a:schemeClr val="tx2"/>
                </a:solidFill>
                <a:latin typeface="+mj-lt"/>
              </a:rPr>
              <a:t>2016. év munkájáról</a:t>
            </a:r>
            <a:endParaRPr lang="hu-HU" sz="2800" b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63688" y="263691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008080"/>
                </a:solidFill>
                <a:latin typeface="+mj-lt"/>
              </a:rPr>
              <a:t>Köszönöm a figyelmet!</a:t>
            </a:r>
            <a:endParaRPr lang="hu-HU" sz="2800" b="1" dirty="0">
              <a:solidFill>
                <a:srgbClr val="00808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47667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tx2"/>
                </a:solidFill>
                <a:latin typeface="+mj-lt"/>
              </a:rPr>
              <a:t>A 2016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. május 24-25-i algyői Közgyűlés napirendi pontjai </a:t>
            </a:r>
            <a:endParaRPr lang="hu-HU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23528" y="1772816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Font typeface="Arial" pitchFamily="34" charset="0"/>
              <a:buChar char="•"/>
            </a:pPr>
            <a:r>
              <a:rPr lang="hu-HU" b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Ügyvezető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elnöki beszámoló a 2015. évi tevékenységről,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    </a:t>
            </a:r>
          </a:p>
          <a:p>
            <a:pPr lvl="1" algn="just"/>
            <a:r>
              <a:rPr lang="hu-HU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 továbbá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az előző közgyűlés óta eltelt időszak eseményeiről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 2015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. évi pénzügyi beszámoló ismertetése, felügyelő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       </a:t>
            </a:r>
          </a:p>
          <a:p>
            <a:pPr lvl="1" algn="just"/>
            <a:r>
              <a:rPr lang="hu-HU" dirty="0" smtClean="0">
                <a:solidFill>
                  <a:schemeClr val="tx2"/>
                </a:solidFill>
                <a:latin typeface="+mj-lt"/>
              </a:rPr>
              <a:t>    bizottság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beszámolója a 2015-ös év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gazdálkodásáról</a:t>
            </a:r>
            <a:endParaRPr lang="hu-HU" dirty="0" smtClean="0">
              <a:solidFill>
                <a:schemeClr val="tx2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lvl="1" algn="just" eaLnBrk="0" hangingPunct="0">
              <a:buFontTx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 Ügyvezető </a:t>
            </a: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elnök ismertetője a 2016. évi munkatervről, </a:t>
            </a:r>
            <a:endParaRPr lang="hu-HU" dirty="0" smtClean="0">
              <a:solidFill>
                <a:schemeClr val="tx2"/>
              </a:solidFill>
              <a:latin typeface="+mj-lt"/>
              <a:ea typeface="Calibri" pitchFamily="34" charset="0"/>
              <a:cs typeface="Arial" pitchFamily="34" charset="0"/>
            </a:endParaRPr>
          </a:p>
          <a:p>
            <a:pPr lvl="1" algn="just" eaLnBrk="0" hangingPunct="0"/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   választmány </a:t>
            </a: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által kijelölt célokról</a:t>
            </a:r>
            <a:endParaRPr lang="hu-HU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1" algn="just" eaLnBrk="0" hangingPunct="0">
              <a:buFontTx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 2016</a:t>
            </a: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. évi költségvetés előterjesztése</a:t>
            </a:r>
            <a:endParaRPr lang="hu-HU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1" algn="just" eaLnBrk="0" hangingPunct="0">
              <a:buFontTx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 Alapszabály </a:t>
            </a: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véglegesítése, szavazás</a:t>
            </a:r>
            <a:endParaRPr lang="hu-HU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1" algn="just" eaLnBrk="0" hangingPunct="0">
              <a:buFontTx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 Új </a:t>
            </a: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tagok felvétele</a:t>
            </a:r>
            <a:endParaRPr lang="hu-HU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1" algn="just" eaLnBrk="0" hangingPunct="0">
              <a:buFontTx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  <a:ea typeface="Calibri" pitchFamily="34" charset="0"/>
                <a:cs typeface="Arial" pitchFamily="34" charset="0"/>
              </a:rPr>
              <a:t>  Egyebek</a:t>
            </a:r>
            <a:endParaRPr lang="hu-HU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188640"/>
            <a:ext cx="86409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b="1" dirty="0" smtClean="0">
                <a:solidFill>
                  <a:schemeClr val="tx2"/>
                </a:solidFill>
                <a:latin typeface="+mj-lt"/>
              </a:rPr>
              <a:t>A 2016</a:t>
            </a:r>
            <a:r>
              <a:rPr lang="hu-HU" sz="2200" b="1" dirty="0" smtClean="0">
                <a:solidFill>
                  <a:schemeClr val="tx2"/>
                </a:solidFill>
                <a:latin typeface="+mj-lt"/>
              </a:rPr>
              <a:t>. május 24-i Választmányi </a:t>
            </a:r>
            <a:r>
              <a:rPr lang="hu-HU" sz="2200" b="1" dirty="0" smtClean="0">
                <a:solidFill>
                  <a:schemeClr val="tx2"/>
                </a:solidFill>
                <a:latin typeface="+mj-lt"/>
              </a:rPr>
              <a:t>ülésen meghatároztuk a kiemelt feladatokat</a:t>
            </a: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: </a:t>
            </a:r>
            <a:endParaRPr lang="hu-HU" sz="2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79512" y="1268760"/>
            <a:ext cx="8964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A </a:t>
            </a: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fürdők üzemeltetéséhez kapcsolódó 37/1996. (X. 18.) NM rendelet</a:t>
            </a:r>
          </a:p>
          <a:p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</a:t>
            </a: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megújítása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OEP </a:t>
            </a: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tárgyalások  a térítési díjakról    Cél: 20%-os növekedés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A </a:t>
            </a: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fürdőszolgáltatásokat terhelő  ÁFA csökkentése a szálláshely </a:t>
            </a: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</a:p>
          <a:p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szolgáltatókkal </a:t>
            </a:r>
            <a:r>
              <a:rPr lang="hu-HU" sz="20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azonos kedvezményes  szintre </a:t>
            </a:r>
          </a:p>
          <a:p>
            <a:pPr lvl="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Képzések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megújítása</a:t>
            </a:r>
          </a:p>
          <a:p>
            <a:pPr lvl="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A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fürdők minősítési szempontjainak felülvizsgálata</a:t>
            </a:r>
            <a:endParaRPr lang="hu-HU" sz="2000" b="1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Forgalomösztönző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tevékenységek, promóciók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Balneológiai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kutatási programok előkészítése,  </a:t>
            </a:r>
            <a:r>
              <a:rPr lang="hu-HU" sz="2000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mentorálása</a:t>
            </a:r>
            <a:endParaRPr lang="hu-HU" sz="2000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Egészségturisztikai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kínálatunk bizonyítékon alapuló nemzetközi piacra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</a:t>
            </a:r>
          </a:p>
          <a:p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vitele</a:t>
            </a:r>
            <a:endParaRPr lang="hu-HU" sz="2000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Gyógyvizeink </a:t>
            </a:r>
            <a:r>
              <a:rPr lang="hu-HU" sz="2000" dirty="0" err="1" smtClean="0">
                <a:solidFill>
                  <a:schemeClr val="tx2"/>
                </a:solidFill>
                <a:latin typeface="+mj-lt"/>
                <a:cs typeface="Arial" pitchFamily="34" charset="0"/>
              </a:rPr>
              <a:t>Hungarikum-á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nyilvánítása</a:t>
            </a:r>
          </a:p>
          <a:p>
            <a:pPr lvl="0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Pályázati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lehetőségek menedzselése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Szakmai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lobbi tevékenység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Együttműködések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más szakmai szervezetekkel</a:t>
            </a: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A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Turizmus törvény javaslat újraélesztésében és  kidolgozásában aktív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    </a:t>
            </a:r>
          </a:p>
          <a:p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   részvétel</a:t>
            </a:r>
            <a:endParaRPr lang="hu-HU" sz="2000" dirty="0" smtClean="0">
              <a:solidFill>
                <a:schemeClr val="tx2"/>
              </a:solidFill>
              <a:latin typeface="+mj-lt"/>
              <a:cs typeface="Arial" pitchFamily="34" charset="0"/>
            </a:endParaRPr>
          </a:p>
          <a:p>
            <a:pPr lvl="0"/>
            <a:endParaRPr lang="hu-HU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620688"/>
            <a:ext cx="7929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tx2"/>
                </a:solidFill>
              </a:rPr>
              <a:t>2016. szeptember 15-i Választmányi ülés napirendi pontjai 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51520" y="1700808"/>
            <a:ext cx="889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 smtClean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Aktuális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szakmai feladatok a következő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időszakra vonatkozóan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Őszi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közgyűlés helyszíne, időpontja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ESPA </a:t>
            </a:r>
            <a:r>
              <a:rPr lang="hu-HU" dirty="0" err="1" smtClean="0">
                <a:solidFill>
                  <a:schemeClr val="tx2"/>
                </a:solidFill>
                <a:latin typeface="+mj-lt"/>
              </a:rPr>
              <a:t>board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meeting időpontja, tervezett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programja </a:t>
            </a:r>
          </a:p>
          <a:p>
            <a:pPr marL="457200" indent="-457200"/>
            <a:r>
              <a:rPr lang="hu-HU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     2016. november 6-8-ig 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Őszi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marketing aktivitások (Magyar Fürdőkultúra Napja)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Szakbizottsági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tagfelvétel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Irodát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érintő kérdések,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feladatok, személyi kérdések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Egyebek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71600" y="692696"/>
            <a:ext cx="6790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chemeClr val="tx2"/>
                </a:solidFill>
                <a:latin typeface="+mj-lt"/>
              </a:rPr>
              <a:t>1. Aktuális szakmai feladatok a következő időszakra </a:t>
            </a:r>
            <a:endParaRPr lang="hu-HU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51520" y="1700808"/>
            <a:ext cx="88924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b="1" dirty="0" smtClean="0">
                <a:solidFill>
                  <a:schemeClr val="tx2"/>
                </a:solidFill>
                <a:latin typeface="+mj-lt"/>
              </a:rPr>
              <a:t>Az MTÜ deregulációs felkérésére a nyáron, határidőben elküldésre </a:t>
            </a:r>
            <a:r>
              <a:rPr lang="hu-HU" sz="2200" b="1" dirty="0" smtClean="0">
                <a:solidFill>
                  <a:schemeClr val="tx2"/>
                </a:solidFill>
                <a:latin typeface="+mj-lt"/>
              </a:rPr>
              <a:t>kerültek </a:t>
            </a:r>
            <a:r>
              <a:rPr lang="hu-HU" sz="2200" b="1" dirty="0" smtClean="0">
                <a:solidFill>
                  <a:schemeClr val="tx2"/>
                </a:solidFill>
                <a:latin typeface="+mj-lt"/>
              </a:rPr>
              <a:t>a </a:t>
            </a:r>
            <a:r>
              <a:rPr lang="hu-HU" sz="2200" b="1" dirty="0" smtClean="0">
                <a:solidFill>
                  <a:schemeClr val="tx2"/>
                </a:solidFill>
                <a:latin typeface="+mj-lt"/>
              </a:rPr>
              <a:t>konkrét javaslatok  Dr. </a:t>
            </a:r>
            <a:r>
              <a:rPr lang="hu-HU" sz="2200" b="1" dirty="0" err="1" smtClean="0">
                <a:solidFill>
                  <a:schemeClr val="tx2"/>
                </a:solidFill>
                <a:latin typeface="+mj-lt"/>
              </a:rPr>
              <a:t>Guller</a:t>
            </a:r>
            <a:r>
              <a:rPr lang="hu-HU" sz="2200" b="1" dirty="0" smtClean="0">
                <a:solidFill>
                  <a:schemeClr val="tx2"/>
                </a:solidFill>
                <a:latin typeface="+mj-lt"/>
              </a:rPr>
              <a:t> Zoltán vezérigazgató részére:</a:t>
            </a:r>
          </a:p>
          <a:p>
            <a:pPr>
              <a:buFontTx/>
              <a:buChar char="-"/>
            </a:pP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A fürdőszolgáltatások a kereskedelmi szálláshely szolgáltatáshoz hasonlóan </a:t>
            </a:r>
          </a:p>
          <a:p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kerüljenek kedvezményes Áfa kulcs besorolásra</a:t>
            </a:r>
          </a:p>
          <a:p>
            <a:pPr>
              <a:buFontTx/>
              <a:buChar char="-"/>
            </a:pP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Az orvosi rehabilitáció céljából társadalombiztosítási támogatással igénybe  </a:t>
            </a:r>
          </a:p>
          <a:p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vehető  fürdőgyógyászati ellátások támogatásának 20%-os emelése</a:t>
            </a:r>
          </a:p>
          <a:p>
            <a:pPr>
              <a:buFontTx/>
              <a:buChar char="-"/>
            </a:pP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A 37/1996 Nm rendelet a közfürdők létesítéséről és üzemeltetéséről </a:t>
            </a:r>
          </a:p>
          <a:p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rendelet változásának véglegesítése és hatályba léptetése</a:t>
            </a:r>
          </a:p>
          <a:p>
            <a:pPr>
              <a:buFontTx/>
              <a:buChar char="-"/>
            </a:pP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A gyógyhelyekkel kapcsolatos támogatói döntések mielőbbi meghozatala</a:t>
            </a:r>
          </a:p>
          <a:p>
            <a:pPr>
              <a:buFontTx/>
              <a:buChar char="-"/>
            </a:pP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A turizmus további bővülését elősegítő fürdő- és szállodafejlesztésekhez </a:t>
            </a:r>
          </a:p>
          <a:p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javasoljuk a költségvetésből vissza nem térítendő pályázati keretösszeg </a:t>
            </a:r>
          </a:p>
          <a:p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sz="2200" dirty="0" smtClean="0">
                <a:solidFill>
                  <a:schemeClr val="tx2"/>
                </a:solidFill>
                <a:latin typeface="+mj-lt"/>
              </a:rPr>
              <a:t> elkülönítését</a:t>
            </a:r>
          </a:p>
          <a:p>
            <a:r>
              <a:rPr lang="hu-HU" sz="2200" dirty="0" smtClean="0">
                <a:solidFill>
                  <a:schemeClr val="tx2"/>
                </a:solidFill>
                <a:latin typeface="+mj-lt"/>
              </a:rPr>
              <a:t>- A dolgozókat ért atrocitások miatt javasoljuk a fürdőben dolgozó kollégák  „közfeladatot ellátó személy” kategóriába sorolását </a:t>
            </a:r>
          </a:p>
          <a:p>
            <a:pPr>
              <a:buFontTx/>
              <a:buChar char="-"/>
            </a:pPr>
            <a:endParaRPr lang="hu-HU" sz="2200" dirty="0" smtClean="0">
              <a:solidFill>
                <a:schemeClr val="tx2"/>
              </a:solidFill>
              <a:latin typeface="+mj-lt"/>
            </a:endParaRPr>
          </a:p>
          <a:p>
            <a:pPr>
              <a:buFontTx/>
              <a:buChar char="-"/>
            </a:pPr>
            <a:endParaRPr lang="hu-HU" sz="22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51520" y="620688"/>
            <a:ext cx="856895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Az OEP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finanszírozással kapcsolatban történt ismételt levélváltás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 (Dr. </a:t>
            </a:r>
            <a:r>
              <a:rPr lang="hu-HU" b="1" dirty="0" err="1" smtClean="0">
                <a:solidFill>
                  <a:schemeClr val="tx2"/>
                </a:solidFill>
                <a:latin typeface="+mj-lt"/>
              </a:rPr>
              <a:t>Ónodi-Szűcs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 Zoltán és Lázár János), a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választmánynak </a:t>
            </a:r>
            <a:endParaRPr lang="hu-HU" b="1" dirty="0" smtClean="0">
              <a:solidFill>
                <a:schemeClr val="tx2"/>
              </a:solidFill>
              <a:latin typeface="+mj-lt"/>
            </a:endParaRPr>
          </a:p>
          <a:p>
            <a:r>
              <a:rPr lang="hu-HU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  beérkezésük  után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továbbításra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kerültek</a:t>
            </a:r>
            <a:endParaRPr lang="hu-HU" b="1" dirty="0" smtClean="0">
              <a:solidFill>
                <a:schemeClr val="tx2"/>
              </a:solidFill>
              <a:latin typeface="+mj-lt"/>
            </a:endParaRPr>
          </a:p>
          <a:p>
            <a:r>
              <a:rPr lang="hu-HU" dirty="0" smtClean="0">
                <a:solidFill>
                  <a:schemeClr val="tx2"/>
                </a:solidFill>
                <a:latin typeface="+mj-lt"/>
              </a:rPr>
              <a:t>Dr. Ónodi Szűcs Zoltán válasza: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 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 algn="just"/>
            <a:r>
              <a:rPr lang="hu-HU" dirty="0" smtClean="0">
                <a:solidFill>
                  <a:schemeClr val="tx2"/>
                </a:solidFill>
                <a:latin typeface="+mj-lt"/>
              </a:rPr>
              <a:t>„Levelezéseink és a múlt évben történt megbeszélés alapján is megerősítem, hogy tárcánk támogatja a betegellátás tekintetében előremutató kezdeményezéseket. </a:t>
            </a:r>
          </a:p>
          <a:p>
            <a:pPr algn="just"/>
            <a:r>
              <a:rPr lang="hu-HU" dirty="0" smtClean="0">
                <a:solidFill>
                  <a:schemeClr val="tx2"/>
                </a:solidFill>
                <a:latin typeface="+mj-lt"/>
              </a:rPr>
              <a:t>A 2017. évi költségvetés előkészítéséről szóló tárgyalások során a gyógyfürdő és egyéb gyógyászati ellátás támogatására fordítható előirányzat megemelésének kérdése is előtérbe került, azonban a 2017. évi költségvetés tervezésénél más szempontok jelenleg erőteljesebben érvényesültek. </a:t>
            </a:r>
          </a:p>
          <a:p>
            <a:pPr algn="just"/>
            <a:r>
              <a:rPr lang="hu-HU" dirty="0" smtClean="0">
                <a:solidFill>
                  <a:schemeClr val="tx2"/>
                </a:solidFill>
                <a:latin typeface="+mj-lt"/>
              </a:rPr>
              <a:t>Szíves türelmét és megértését köszönöm! „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476672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MEME új elnöke (Kraft Péter) részéről jött megkeresés a közös </a:t>
            </a:r>
          </a:p>
          <a:p>
            <a:r>
              <a:rPr lang="hu-HU" dirty="0" smtClean="0">
                <a:solidFill>
                  <a:schemeClr val="tx2"/>
                </a:solidFill>
                <a:latin typeface="+mj-lt"/>
              </a:rPr>
              <a:t>  szakmai fellépés érdekében</a:t>
            </a:r>
          </a:p>
          <a:p>
            <a:r>
              <a:rPr lang="hu-HU" dirty="0" smtClean="0">
                <a:solidFill>
                  <a:schemeClr val="tx2"/>
                </a:solidFill>
                <a:latin typeface="+mj-lt"/>
              </a:rPr>
              <a:t>- A bérfeszültség és munkaerő problémával foglalkozni kell</a:t>
            </a:r>
          </a:p>
          <a:p>
            <a:r>
              <a:rPr lang="hu-HU" dirty="0" smtClean="0">
                <a:solidFill>
                  <a:schemeClr val="tx2"/>
                </a:solidFill>
                <a:latin typeface="+mj-lt"/>
              </a:rPr>
              <a:t>   a VKDSZSZ bevonásával  a kommunikációba</a:t>
            </a:r>
          </a:p>
          <a:p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r>
              <a:rPr lang="hu-HU" b="1" dirty="0" smtClean="0">
                <a:solidFill>
                  <a:schemeClr val="tx2"/>
                </a:solidFill>
                <a:latin typeface="+mj-lt"/>
              </a:rPr>
              <a:t>Javasolt ütemterv a fürdőket érintő </a:t>
            </a:r>
            <a:r>
              <a:rPr lang="hu-HU" b="1" dirty="0" err="1" smtClean="0">
                <a:solidFill>
                  <a:schemeClr val="tx2"/>
                </a:solidFill>
                <a:latin typeface="+mj-lt"/>
              </a:rPr>
              <a:t>ÁFA-csökkentés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 elérése 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+mj-lt"/>
              </a:rPr>
              <a:t>érdekében (lobby tevékenység és a közvélemény tájékoztatása):</a:t>
            </a:r>
          </a:p>
          <a:p>
            <a:pPr lvl="0"/>
            <a:r>
              <a:rPr lang="hu-HU" b="1" dirty="0" smtClean="0">
                <a:solidFill>
                  <a:schemeClr val="tx2"/>
                </a:solidFill>
                <a:latin typeface="+mj-lt"/>
              </a:rPr>
              <a:t>- szeptemberben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sajtótájékoztató, tematikát szükséges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összerakni,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 lvl="0"/>
            <a:r>
              <a:rPr lang="hu-HU" dirty="0" smtClean="0">
                <a:solidFill>
                  <a:schemeClr val="tx2"/>
                </a:solidFill>
                <a:latin typeface="+mj-lt"/>
              </a:rPr>
              <a:t>  a témában felkészült kollégák a helyi és regionális sajtóban a  </a:t>
            </a:r>
          </a:p>
          <a:p>
            <a:pPr lvl="0"/>
            <a:r>
              <a:rPr lang="hu-HU" dirty="0" smtClean="0">
                <a:solidFill>
                  <a:schemeClr val="tx2"/>
                </a:solidFill>
                <a:latin typeface="+mj-lt"/>
              </a:rPr>
              <a:t>  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javaslatokat ismertetik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 lvl="0"/>
            <a:r>
              <a:rPr lang="hu-HU" dirty="0" smtClean="0">
                <a:solidFill>
                  <a:schemeClr val="tx2"/>
                </a:solidFill>
                <a:latin typeface="+mj-lt"/>
              </a:rPr>
              <a:t>- VKDSZ bevonása </a:t>
            </a:r>
            <a:r>
              <a:rPr lang="hu-HU" b="1" dirty="0" smtClean="0">
                <a:solidFill>
                  <a:schemeClr val="tx2"/>
                </a:solidFill>
                <a:latin typeface="+mj-lt"/>
              </a:rPr>
              <a:t>októberben,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közös sajtótájékoztató</a:t>
            </a:r>
          </a:p>
          <a:p>
            <a:pPr lvl="0">
              <a:buFontTx/>
              <a:buChar char="-"/>
            </a:pPr>
            <a:r>
              <a:rPr lang="hu-HU" b="1" dirty="0" smtClean="0">
                <a:solidFill>
                  <a:schemeClr val="tx2"/>
                </a:solidFill>
                <a:latin typeface="+mj-lt"/>
              </a:rPr>
              <a:t> novemberben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a közgyűlésen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a téma további kifejtése és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népszerűsítése</a:t>
            </a:r>
          </a:p>
          <a:p>
            <a:pPr lvl="0"/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 lvl="0"/>
            <a:r>
              <a:rPr lang="hu-HU" dirty="0" smtClean="0">
                <a:solidFill>
                  <a:schemeClr val="tx2"/>
                </a:solidFill>
                <a:latin typeface="+mj-lt"/>
              </a:rPr>
              <a:t>Az ütemtervet és a célokat a választmány egyhangúlag elfogadta.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908720"/>
            <a:ext cx="860444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2016. május 17. - Alapszabály bejegyzése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2016. június 22. - találkozó dr. </a:t>
            </a:r>
            <a:r>
              <a:rPr lang="hu-HU" dirty="0" err="1" smtClean="0">
                <a:solidFill>
                  <a:schemeClr val="tx2"/>
                </a:solidFill>
                <a:latin typeface="+mj-lt"/>
              </a:rPr>
              <a:t>Bienerth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Gusztávval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2016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. szeptember 16.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- találkozó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dr. </a:t>
            </a:r>
            <a:r>
              <a:rPr lang="hu-HU" dirty="0" err="1" smtClean="0">
                <a:solidFill>
                  <a:schemeClr val="tx2"/>
                </a:solidFill>
                <a:latin typeface="+mj-lt"/>
              </a:rPr>
              <a:t>Bienerth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Gusztávval 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2016 szeptember 22.  - Sajtótájékoztató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2016. szeptember 23.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- Balatonfüreden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kerekasztal beszélgetés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2016. szeptember 29. </a:t>
            </a:r>
            <a:r>
              <a:rPr lang="hu-HU" dirty="0" err="1" smtClean="0">
                <a:solidFill>
                  <a:schemeClr val="tx2"/>
                </a:solidFill>
                <a:latin typeface="+mj-lt"/>
              </a:rPr>
              <a:t>-Egyeztetés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Áfa tanulmány elkészítéséről, november 11-én a tanulmány megrendelése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2016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november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18. - a Magyar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Balneológiai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Egyesület konferenciáján  a Magyar Fürdőszövetséget  bemutató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előadás 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r>
              <a:rPr lang="hu-HU" u="sng" dirty="0" smtClean="0">
                <a:solidFill>
                  <a:schemeClr val="tx2"/>
                </a:solidFill>
                <a:latin typeface="+mj-lt"/>
              </a:rPr>
              <a:t>További levelek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2016. szeptember 26 </a:t>
            </a:r>
            <a:r>
              <a:rPr lang="hu-HU" dirty="0" err="1" smtClean="0">
                <a:solidFill>
                  <a:schemeClr val="tx2"/>
                </a:solidFill>
                <a:latin typeface="+mj-lt"/>
              </a:rPr>
              <a:t>-án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 Balogh Zoltán részére a fürdőgyógyászati ellátások  OEP támogatásának  emeléséről  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2016. október 10-én Varga Mihály, Lázár János és dr. </a:t>
            </a:r>
            <a:r>
              <a:rPr lang="hu-HU" dirty="0" err="1" smtClean="0">
                <a:solidFill>
                  <a:schemeClr val="tx2"/>
                </a:solidFill>
                <a:latin typeface="+mj-lt"/>
              </a:rPr>
              <a:t>Bienerth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Gusztáv részére a </a:t>
            </a:r>
            <a:r>
              <a:rPr lang="hu-HU" dirty="0" err="1" smtClean="0">
                <a:solidFill>
                  <a:schemeClr val="tx2"/>
                </a:solidFill>
                <a:latin typeface="+mj-lt"/>
              </a:rPr>
              <a:t>fürdőszolgálatások</a:t>
            </a:r>
            <a:r>
              <a:rPr lang="hu-HU" dirty="0" smtClean="0">
                <a:solidFill>
                  <a:schemeClr val="tx2"/>
                </a:solidFill>
                <a:latin typeface="+mj-lt"/>
              </a:rPr>
              <a:t> Áfa mértékének  kedvezményes adókulcsba sorolásáról</a:t>
            </a:r>
            <a:endParaRPr lang="hu-HU" dirty="0" smtClean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hu-HU" dirty="0" smtClean="0">
                <a:solidFill>
                  <a:schemeClr val="tx2"/>
                </a:solidFill>
                <a:latin typeface="+mj-lt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187624" y="18864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8080"/>
                </a:solidFill>
                <a:latin typeface="+mj-lt"/>
              </a:rPr>
              <a:t>További események a tavaszi Közgyűlés óta </a:t>
            </a:r>
            <a:endParaRPr lang="hu-HU" b="1" dirty="0">
              <a:solidFill>
                <a:srgbClr val="00808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836712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8080"/>
                </a:solidFill>
                <a:latin typeface="+mj-lt"/>
              </a:rPr>
              <a:t>Lázár Jánosnak írt levelünkre </a:t>
            </a:r>
            <a:r>
              <a:rPr lang="hu-HU" b="1" dirty="0" err="1" smtClean="0">
                <a:solidFill>
                  <a:srgbClr val="008080"/>
                </a:solidFill>
                <a:latin typeface="+mj-lt"/>
              </a:rPr>
              <a:t>Csepreghy</a:t>
            </a:r>
            <a:r>
              <a:rPr lang="hu-HU" b="1" dirty="0" smtClean="0">
                <a:solidFill>
                  <a:srgbClr val="008080"/>
                </a:solidFill>
                <a:latin typeface="+mj-lt"/>
              </a:rPr>
              <a:t> Nándortól az alábbi választ kaptuk október 27-én:</a:t>
            </a:r>
          </a:p>
          <a:p>
            <a:endParaRPr lang="hu-HU" dirty="0" smtClean="0">
              <a:solidFill>
                <a:srgbClr val="008080"/>
              </a:solidFill>
              <a:latin typeface="+mj-lt"/>
            </a:endParaRPr>
          </a:p>
          <a:p>
            <a:pPr algn="just"/>
            <a:r>
              <a:rPr lang="hu-HU" dirty="0" smtClean="0">
                <a:solidFill>
                  <a:srgbClr val="008080"/>
                </a:solidFill>
                <a:latin typeface="+mj-lt"/>
              </a:rPr>
              <a:t>„Engedje meg Elnök úr, hogy felhívjam a figyelmét, hogy a levelében megfogalmazott kérése az ÁFA kulcs csökkentésének mértékére vonatkozóan megegyezik a kereskedelmi szálláshelyek jelenlegi  és a vendéglátó egységek tervezett  18%-os értékével. </a:t>
            </a:r>
            <a:r>
              <a:rPr lang="hu-HU" u="sng" dirty="0" smtClean="0">
                <a:solidFill>
                  <a:srgbClr val="008080"/>
                </a:solidFill>
                <a:latin typeface="+mj-lt"/>
              </a:rPr>
              <a:t>A  turisztikai szolgáltatók  </a:t>
            </a:r>
            <a:r>
              <a:rPr lang="hu-HU" dirty="0" smtClean="0">
                <a:solidFill>
                  <a:srgbClr val="008080"/>
                </a:solidFill>
                <a:latin typeface="+mj-lt"/>
              </a:rPr>
              <a:t>gazdasági jelentőségüktől függetlenül  </a:t>
            </a:r>
            <a:r>
              <a:rPr lang="hu-HU" u="sng" dirty="0" smtClean="0">
                <a:solidFill>
                  <a:srgbClr val="008080"/>
                </a:solidFill>
                <a:latin typeface="+mj-lt"/>
              </a:rPr>
              <a:t>egységes szinten történő kezelése fontos szempont</a:t>
            </a:r>
            <a:r>
              <a:rPr lang="hu-HU" dirty="0" smtClean="0">
                <a:solidFill>
                  <a:srgbClr val="008080"/>
                </a:solidFill>
                <a:latin typeface="+mj-lt"/>
              </a:rPr>
              <a:t>, továbbá lényeges azon turisztikai  termékek képviselői kérésének átgondolása, melyek magas hozzáadott értéket képviselnek a turizmuson belül azzal, hogy attrakciókat üzemeltetnek.” </a:t>
            </a:r>
          </a:p>
          <a:p>
            <a:pPr algn="just"/>
            <a:endParaRPr lang="hu-HU" dirty="0" smtClean="0">
              <a:solidFill>
                <a:srgbClr val="008080"/>
              </a:solidFill>
              <a:latin typeface="+mj-lt"/>
            </a:endParaRPr>
          </a:p>
          <a:p>
            <a:pPr algn="just"/>
            <a:r>
              <a:rPr lang="hu-HU" b="1" dirty="0" smtClean="0">
                <a:solidFill>
                  <a:srgbClr val="008080"/>
                </a:solidFill>
                <a:latin typeface="+mj-lt"/>
              </a:rPr>
              <a:t>Balogh Zoltántól és Varga Mihálytól még nem érkezett válasz.</a:t>
            </a:r>
            <a:endParaRPr lang="hu-HU" b="1" dirty="0">
              <a:solidFill>
                <a:srgbClr val="008080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2010</TotalTime>
  <Words>658</Words>
  <Application>Microsoft Office PowerPoint</Application>
  <PresentationFormat>Diavetítés a képernyőre (4:3 oldalarány)</PresentationFormat>
  <Paragraphs>104</Paragraphs>
  <Slides>10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Áramlás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Hazai vendégek</dc:title>
  <dc:creator>Miklos</dc:creator>
  <cp:lastModifiedBy>user</cp:lastModifiedBy>
  <cp:revision>267</cp:revision>
  <dcterms:created xsi:type="dcterms:W3CDTF">2006-03-28T13:46:43Z</dcterms:created>
  <dcterms:modified xsi:type="dcterms:W3CDTF">2016-11-15T10:27:12Z</dcterms:modified>
</cp:coreProperties>
</file>