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19"/>
  </p:notesMasterIdLst>
  <p:sldIdLst>
    <p:sldId id="261" r:id="rId2"/>
    <p:sldId id="295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09" r:id="rId17"/>
    <p:sldId id="293" r:id="rId18"/>
  </p:sldIdLst>
  <p:sldSz cx="9144000" cy="6858000" type="screen4x3"/>
  <p:notesSz cx="6797675" cy="9926638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Közepesen sötét stílus 1 – 1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75DCB02-9BB8-47FD-8907-85C794F793BA}" styleName="Téma alapján készült stílus 1 – 4. jelölőszín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Téma alapján készült stílus 1 – 1. jelölőszín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Világos stílus 2 – 1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84E427A-3D55-4303-BF80-6455036E1DE7}" styleName="Téma alapján készült stílus 1 – 2. jelölőszín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Téma alapján készült stílus 2 – 2. jelölőszín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éma alapján készült stílus 2 – 3. jelölőszín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91" autoAdjust="0"/>
    <p:restoredTop sz="90929"/>
  </p:normalViewPr>
  <p:slideViewPr>
    <p:cSldViewPr>
      <p:cViewPr varScale="1">
        <p:scale>
          <a:sx n="73" d="100"/>
          <a:sy n="73" d="100"/>
        </p:scale>
        <p:origin x="94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B6537A9-00C8-49F4-8FBD-7602697A8D1B}" type="datetimeFigureOut">
              <a:rPr lang="hu-HU"/>
              <a:pPr>
                <a:defRPr/>
              </a:pPr>
              <a:t>2018. 05. 07.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E92AAF0-2544-482E-A98D-01FBD101CA5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525868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u-HU"/>
          </a:p>
        </p:txBody>
      </p:sp>
      <p:sp>
        <p:nvSpPr>
          <p:cNvPr id="19460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1CA791C-052F-4FBD-8442-DE2C1EDE4189}" type="slidenum">
              <a:rPr lang="hu-HU"/>
              <a:pPr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42908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/>
              <a:t>Alcím mintájának szerkesztése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B4056-0C9A-4DD2-91E5-A97EFF3FCF6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7FBB8-7098-4A16-9DC3-00768E3B355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9A877-0D06-47D3-8701-33F691EBF86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A6F0E-9E13-48F3-A2FF-DD7CB2B8DC2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41D3-1BDB-40B6-9DE4-BA310D7B85B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CA4FB-5B92-409C-BB79-618694F4D50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95A82-0F41-443E-9C9E-75CED5803F4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C15A4-44B3-4C32-8786-D9BAA53E9CE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BEA08-B0F3-4683-9828-431EA61E2A7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C372C-FEFA-4AD9-8670-8C521C2274F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 sarkán kerekítve levágott téglalap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Derékszögű háromszög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Szabadkézi sokszög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/>
              <a:t>Kép beszúrásához kattintson az ikonra</a:t>
            </a:r>
            <a:endParaRPr lang="en-US" noProof="0" dirty="0"/>
          </a:p>
        </p:txBody>
      </p:sp>
      <p:sp>
        <p:nvSpPr>
          <p:cNvPr id="9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65E19-3D49-48E5-8FB8-C0C07ECCC0E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Cím hely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Mintacím szerkesztése</a:t>
            </a:r>
            <a:endParaRPr lang="en-US"/>
          </a:p>
        </p:txBody>
      </p:sp>
      <p:sp>
        <p:nvSpPr>
          <p:cNvPr id="1029" name="Szöveg hely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52CDC284-44C4-4446-804F-02612AF58FC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grpSp>
        <p:nvGrpSpPr>
          <p:cNvPr id="1033" name="Csoportba foglalás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7" r:id="rId9"/>
    <p:sldLayoutId id="2147483765" r:id="rId10"/>
    <p:sldLayoutId id="2147483766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ím 1"/>
          <p:cNvSpPr>
            <a:spLocks noGrp="1"/>
          </p:cNvSpPr>
          <p:nvPr>
            <p:ph type="title"/>
          </p:nvPr>
        </p:nvSpPr>
        <p:spPr>
          <a:xfrm>
            <a:off x="683568" y="1052736"/>
            <a:ext cx="7772400" cy="5184576"/>
          </a:xfrm>
        </p:spPr>
        <p:txBody>
          <a:bodyPr/>
          <a:lstStyle/>
          <a:p>
            <a:pPr algn="ctr"/>
            <a:r>
              <a:rPr lang="hu-HU" sz="3600" b="1" dirty="0"/>
              <a:t>Magyar Fürdőszövetség</a:t>
            </a:r>
            <a:br>
              <a:rPr lang="hu-HU" sz="3600" b="1" dirty="0"/>
            </a:br>
            <a:br>
              <a:rPr lang="hu-HU" sz="3600" b="1" dirty="0"/>
            </a:br>
            <a:r>
              <a:rPr lang="hu-HU" sz="3600" b="1" dirty="0"/>
              <a:t>Ügyvezető elnöki beszámoló</a:t>
            </a:r>
            <a:br>
              <a:rPr lang="hu-HU" sz="3600" dirty="0"/>
            </a:br>
            <a:br>
              <a:rPr lang="hu-HU" sz="3600" dirty="0"/>
            </a:br>
            <a:br>
              <a:rPr lang="hu-HU" sz="3600" dirty="0"/>
            </a:br>
            <a:br>
              <a:rPr lang="hu-HU" sz="2800" dirty="0"/>
            </a:br>
            <a:br>
              <a:rPr lang="hu-HU" sz="2800" dirty="0"/>
            </a:br>
            <a:r>
              <a:rPr lang="hu-HU" sz="2400" dirty="0"/>
              <a:t>2018. május 10-11.</a:t>
            </a:r>
            <a:br>
              <a:rPr lang="hu-HU" sz="3600" dirty="0"/>
            </a:br>
            <a:br>
              <a:rPr lang="hu-HU" sz="3600" dirty="0"/>
            </a:br>
            <a:endParaRPr lang="hu-HU" sz="3600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9740" y="5373216"/>
            <a:ext cx="2631954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>
            <a:extLst>
              <a:ext uri="{FF2B5EF4-FFF2-40B4-BE49-F238E27FC236}">
                <a16:creationId xmlns:a16="http://schemas.microsoft.com/office/drawing/2014/main" id="{7E282853-A97A-4187-AA31-EAC6735DBDF9}"/>
              </a:ext>
            </a:extLst>
          </p:cNvPr>
          <p:cNvSpPr/>
          <p:nvPr/>
        </p:nvSpPr>
        <p:spPr>
          <a:xfrm>
            <a:off x="611560" y="548680"/>
            <a:ext cx="8208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hu-HU" b="1" i="1" dirty="0">
                <a:latin typeface="Arial" panose="020B0604020202020204" pitchFamily="34" charset="0"/>
                <a:ea typeface="Times New Roman" panose="02020603050405020304" pitchFamily="18" charset="0"/>
              </a:rPr>
              <a:t>A Magyar Fürdőszövetség 2014 – 16 közötti feladatai</a:t>
            </a:r>
            <a:endParaRPr lang="hu-HU" sz="1800" dirty="0">
              <a:ea typeface="Times New Roman" panose="02020603050405020304" pitchFamily="18" charset="0"/>
            </a:endParaRP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E45F9A42-D218-4FB0-A1D8-83742F45D563}"/>
              </a:ext>
            </a:extLst>
          </p:cNvPr>
          <p:cNvSpPr txBox="1"/>
          <p:nvPr/>
        </p:nvSpPr>
        <p:spPr>
          <a:xfrm>
            <a:off x="254563" y="1013955"/>
            <a:ext cx="8889437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200" u="sng" dirty="0">
                <a:latin typeface="Arial" panose="020B0604020202020204" pitchFamily="34" charset="0"/>
                <a:cs typeface="Arial" panose="020B0604020202020204" pitchFamily="34" charset="0"/>
              </a:rPr>
              <a:t>Szervezeti feladatok</a:t>
            </a:r>
            <a:endParaRPr lang="hu-H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hu-HU" sz="2200" dirty="0" err="1">
                <a:latin typeface="Wingdings" panose="05000000000000000000" pitchFamily="2" charset="2"/>
                <a:cs typeface="Arial" panose="020B0604020202020204" pitchFamily="34" charset="0"/>
              </a:rPr>
              <a:t>ü</a:t>
            </a:r>
            <a:r>
              <a:rPr lang="hu-HU" sz="2200" dirty="0" err="1">
                <a:latin typeface="Arial" panose="020B0604020202020204" pitchFamily="34" charset="0"/>
                <a:cs typeface="Arial" panose="020B0604020202020204" pitchFamily="34" charset="0"/>
              </a:rPr>
              <a:t>Passzív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tagjainkkal kapcsolatfelvétel és aktivizálásuk</a:t>
            </a:r>
          </a:p>
          <a:p>
            <a:pPr lvl="0"/>
            <a:r>
              <a:rPr lang="hu-HU" sz="2200" dirty="0" err="1">
                <a:latin typeface="Wingdings" panose="05000000000000000000" pitchFamily="2" charset="2"/>
                <a:cs typeface="Arial" panose="020B0604020202020204" pitchFamily="34" charset="0"/>
              </a:rPr>
              <a:t>ü</a:t>
            </a:r>
            <a:r>
              <a:rPr lang="hu-HU" sz="2200" dirty="0" err="1">
                <a:latin typeface="Arial" panose="020B0604020202020204" pitchFamily="34" charset="0"/>
                <a:cs typeface="Arial" panose="020B0604020202020204" pitchFamily="34" charset="0"/>
              </a:rPr>
              <a:t>Pártoló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tagok bővülésének fékezése</a:t>
            </a:r>
          </a:p>
          <a:p>
            <a:pPr lvl="0"/>
            <a:r>
              <a:rPr lang="hu-HU" sz="2200" dirty="0" err="1">
                <a:latin typeface="Wingdings" panose="05000000000000000000" pitchFamily="2" charset="2"/>
                <a:cs typeface="Arial" panose="020B0604020202020204" pitchFamily="34" charset="0"/>
              </a:rPr>
              <a:t>ü</a:t>
            </a:r>
            <a:r>
              <a:rPr lang="hu-HU" sz="2200" dirty="0" err="1">
                <a:latin typeface="Arial" panose="020B0604020202020204" pitchFamily="34" charset="0"/>
                <a:cs typeface="Arial" panose="020B0604020202020204" pitchFamily="34" charset="0"/>
              </a:rPr>
              <a:t>Főtitkár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mellé fő állású munkatárs, adminisztrátor, menedzser  </a:t>
            </a:r>
          </a:p>
          <a:p>
            <a:pPr lvl="0"/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  alkalmazása</a:t>
            </a:r>
          </a:p>
          <a:p>
            <a:pPr lvl="0"/>
            <a:r>
              <a:rPr lang="hu-HU" sz="2200" dirty="0" err="1">
                <a:latin typeface="Wingdings" panose="05000000000000000000" pitchFamily="2" charset="2"/>
                <a:cs typeface="Arial" panose="020B0604020202020204" pitchFamily="34" charset="0"/>
              </a:rPr>
              <a:t>üü</a:t>
            </a:r>
            <a:r>
              <a:rPr lang="hu-HU" sz="2200" dirty="0" err="1">
                <a:latin typeface="Arial" panose="020B0604020202020204" pitchFamily="34" charset="0"/>
                <a:cs typeface="Arial" panose="020B0604020202020204" pitchFamily="34" charset="0"/>
              </a:rPr>
              <a:t>Alapszabály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és Szervezeti és Működési Szabályzat megújítása</a:t>
            </a:r>
          </a:p>
          <a:p>
            <a:pPr lvl="0"/>
            <a:r>
              <a:rPr lang="hu-HU" sz="2200" dirty="0" err="1">
                <a:latin typeface="Wingdings" panose="05000000000000000000" pitchFamily="2" charset="2"/>
                <a:cs typeface="Arial" panose="020B0604020202020204" pitchFamily="34" charset="0"/>
              </a:rPr>
              <a:t>üü</a:t>
            </a:r>
            <a:r>
              <a:rPr lang="hu-HU" sz="2200" dirty="0" err="1">
                <a:latin typeface="Arial" panose="020B0604020202020204" pitchFamily="34" charset="0"/>
                <a:cs typeface="Arial" panose="020B0604020202020204" pitchFamily="34" charset="0"/>
              </a:rPr>
              <a:t>Elmaradt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tagdíjak behajtása</a:t>
            </a:r>
          </a:p>
          <a:p>
            <a:pPr lvl="0"/>
            <a:r>
              <a:rPr lang="hu-HU" sz="2200" dirty="0" err="1">
                <a:latin typeface="Wingdings" panose="05000000000000000000" pitchFamily="2" charset="2"/>
                <a:cs typeface="Arial" panose="020B0604020202020204" pitchFamily="34" charset="0"/>
              </a:rPr>
              <a:t>üü</a:t>
            </a:r>
            <a:r>
              <a:rPr lang="hu-HU" sz="22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szakbizottságok munkájának megerősítése, kiterjesztése,</a:t>
            </a:r>
          </a:p>
          <a:p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     intenzív, nyílt szakbizottsági tevékenység</a:t>
            </a:r>
          </a:p>
          <a:p>
            <a:pPr lvl="0"/>
            <a:r>
              <a:rPr lang="hu-HU" sz="2200" dirty="0" err="1">
                <a:latin typeface="Wingdings" panose="05000000000000000000" pitchFamily="2" charset="2"/>
                <a:cs typeface="Arial" panose="020B0604020202020204" pitchFamily="34" charset="0"/>
              </a:rPr>
              <a:t>üü</a:t>
            </a:r>
            <a:r>
              <a:rPr lang="hu-HU" sz="2200" dirty="0" err="1">
                <a:latin typeface="Arial" panose="020B0604020202020204" pitchFamily="34" charset="0"/>
                <a:cs typeface="Arial" panose="020B0604020202020204" pitchFamily="34" charset="0"/>
              </a:rPr>
              <a:t>Szakmai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konferenciák szervezése különböző témákban</a:t>
            </a:r>
          </a:p>
          <a:p>
            <a:pPr lvl="0"/>
            <a:r>
              <a:rPr lang="hu-HU" sz="2200" dirty="0" err="1">
                <a:latin typeface="Wingdings" panose="05000000000000000000" pitchFamily="2" charset="2"/>
                <a:cs typeface="Arial" panose="020B0604020202020204" pitchFamily="34" charset="0"/>
              </a:rPr>
              <a:t>üü</a:t>
            </a:r>
            <a:r>
              <a:rPr lang="hu-HU" sz="2200" dirty="0" err="1">
                <a:latin typeface="Arial" panose="020B0604020202020204" pitchFamily="34" charset="0"/>
                <a:cs typeface="Arial" panose="020B0604020202020204" pitchFamily="34" charset="0"/>
              </a:rPr>
              <a:t>Szorosabb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együttműködés a Balneológiai Egyesülettel</a:t>
            </a:r>
          </a:p>
          <a:p>
            <a:pPr lvl="0"/>
            <a:r>
              <a:rPr lang="hu-HU" sz="2200" dirty="0" err="1">
                <a:latin typeface="Wingdings" panose="05000000000000000000" pitchFamily="2" charset="2"/>
                <a:cs typeface="Arial" panose="020B0604020202020204" pitchFamily="34" charset="0"/>
              </a:rPr>
              <a:t>üü</a:t>
            </a:r>
            <a:r>
              <a:rPr lang="hu-HU" sz="22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Fürdőszövetség képviseletében az állásfoglalások és </a:t>
            </a:r>
          </a:p>
          <a:p>
            <a:pPr lvl="0"/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     megnyilvánulások körültekintő és konszenzuson alapuló </a:t>
            </a:r>
          </a:p>
          <a:p>
            <a:pPr lvl="0"/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     előkészítése</a:t>
            </a:r>
          </a:p>
          <a:p>
            <a:pPr lvl="0"/>
            <a:r>
              <a:rPr lang="hu-HU" sz="2200" dirty="0" err="1">
                <a:latin typeface="Wingdings" panose="05000000000000000000" pitchFamily="2" charset="2"/>
                <a:cs typeface="Arial" panose="020B0604020202020204" pitchFamily="34" charset="0"/>
              </a:rPr>
              <a:t>üü</a:t>
            </a:r>
            <a:r>
              <a:rPr lang="hu-HU" sz="22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taglista, címlista, képviseleti lista folyamatos frissítése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16213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16E3FE09-027B-49F4-B978-481AC0053C51}"/>
              </a:ext>
            </a:extLst>
          </p:cNvPr>
          <p:cNvSpPr txBox="1"/>
          <p:nvPr/>
        </p:nvSpPr>
        <p:spPr>
          <a:xfrm>
            <a:off x="107504" y="0"/>
            <a:ext cx="10401379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200" u="sng" dirty="0">
                <a:latin typeface="Arial" panose="020B0604020202020204" pitchFamily="34" charset="0"/>
                <a:cs typeface="Arial" panose="020B0604020202020204" pitchFamily="34" charset="0"/>
              </a:rPr>
              <a:t>Kiemelt feladatok 2014-16</a:t>
            </a:r>
          </a:p>
          <a:p>
            <a:endParaRPr lang="hu-H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hu-HU" sz="2200">
                <a:latin typeface="Wingdings" panose="05000000000000000000" pitchFamily="2" charset="2"/>
                <a:cs typeface="Arial" panose="020B0604020202020204" pitchFamily="34" charset="0"/>
              </a:rPr>
              <a:t>ü</a:t>
            </a:r>
            <a:r>
              <a:rPr lang="hu-HU" sz="220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Kormányzati lobbi erősítése</a:t>
            </a:r>
          </a:p>
          <a:p>
            <a:pPr lvl="0"/>
            <a:r>
              <a:rPr lang="hu-HU" sz="2200" dirty="0" err="1">
                <a:latin typeface="Wingdings" panose="05000000000000000000" pitchFamily="2" charset="2"/>
                <a:cs typeface="Arial" panose="020B0604020202020204" pitchFamily="34" charset="0"/>
              </a:rPr>
              <a:t>ü</a:t>
            </a:r>
            <a:r>
              <a:rPr lang="hu-HU" sz="2200" dirty="0" err="1">
                <a:latin typeface="Arial" panose="020B0604020202020204" pitchFamily="34" charset="0"/>
                <a:cs typeface="Arial" panose="020B0604020202020204" pitchFamily="34" charset="0"/>
              </a:rPr>
              <a:t>Kedvezményes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ÁFA kulcs visszaállításának kezdeményezése</a:t>
            </a:r>
          </a:p>
          <a:p>
            <a:pPr lvl="0"/>
            <a:r>
              <a:rPr lang="hu-HU" sz="2200" dirty="0" err="1">
                <a:latin typeface="Wingdings" panose="05000000000000000000" pitchFamily="2" charset="2"/>
                <a:cs typeface="Arial" panose="020B0604020202020204" pitchFamily="34" charset="0"/>
              </a:rPr>
              <a:t>ü</a:t>
            </a:r>
            <a:r>
              <a:rPr lang="hu-HU" sz="2200" dirty="0" err="1">
                <a:latin typeface="Arial" panose="020B0604020202020204" pitchFamily="34" charset="0"/>
                <a:cs typeface="Arial" panose="020B0604020202020204" pitchFamily="34" charset="0"/>
              </a:rPr>
              <a:t>NEAK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finanszírozás minimum 20 %-</a:t>
            </a:r>
            <a:r>
              <a:rPr lang="hu-HU" sz="2200" dirty="0" err="1"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történő emelésének kérése</a:t>
            </a:r>
          </a:p>
          <a:p>
            <a:pPr lvl="0"/>
            <a:r>
              <a:rPr lang="hu-HU" sz="2200" dirty="0">
                <a:latin typeface="Wingdings" panose="05000000000000000000" pitchFamily="2" charset="2"/>
                <a:cs typeface="Arial" panose="020B0604020202020204" pitchFamily="34" charset="0"/>
              </a:rPr>
              <a:t>ü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37-es rendelet Szövetségen belüli egységes álláspont kialakítása </a:t>
            </a:r>
          </a:p>
          <a:p>
            <a:pPr lvl="0"/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    és a módosítás szorgalmazása</a:t>
            </a:r>
          </a:p>
          <a:p>
            <a:pPr lvl="0"/>
            <a:r>
              <a:rPr lang="hu-HU" sz="2200" dirty="0" err="1">
                <a:latin typeface="Wingdings" panose="05000000000000000000" pitchFamily="2" charset="2"/>
                <a:cs typeface="Arial" panose="020B0604020202020204" pitchFamily="34" charset="0"/>
              </a:rPr>
              <a:t>üü</a:t>
            </a:r>
            <a:r>
              <a:rPr lang="hu-HU" sz="22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fürdős szakmát érintő OKJ-s képzésekkel való érdemi,</a:t>
            </a:r>
          </a:p>
          <a:p>
            <a:pPr lvl="0"/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    eredményes foglalkozás</a:t>
            </a:r>
          </a:p>
          <a:p>
            <a:pPr lvl="0"/>
            <a:r>
              <a:rPr lang="hu-HU" sz="2200" dirty="0" err="1">
                <a:latin typeface="Wingdings" panose="05000000000000000000" pitchFamily="2" charset="2"/>
                <a:cs typeface="Arial" panose="020B0604020202020204" pitchFamily="34" charset="0"/>
              </a:rPr>
              <a:t>üü</a:t>
            </a:r>
            <a:r>
              <a:rPr lang="hu-HU" sz="22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fürdős védjegy rendszer nemzeti védjegy rendszerré alakítása, </a:t>
            </a:r>
          </a:p>
          <a:p>
            <a:pPr lvl="0"/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   a védjegy rendszerrel kapcsolatos szövetségi tevékenységünk </a:t>
            </a:r>
          </a:p>
          <a:p>
            <a:pPr lvl="0"/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    megújítása, az ezzel kapcsolatos adminisztrációs és </a:t>
            </a:r>
          </a:p>
          <a:p>
            <a:pPr lvl="0"/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    könyvelési feladatok ellátása</a:t>
            </a:r>
          </a:p>
          <a:p>
            <a:pPr lvl="0"/>
            <a:r>
              <a:rPr lang="hu-HU" sz="2200" dirty="0" err="1">
                <a:latin typeface="Wingdings" panose="05000000000000000000" pitchFamily="2" charset="2"/>
                <a:cs typeface="Arial" panose="020B0604020202020204" pitchFamily="34" charset="0"/>
              </a:rPr>
              <a:t>üü</a:t>
            </a:r>
            <a:r>
              <a:rPr lang="hu-HU" sz="2200" dirty="0" err="1">
                <a:latin typeface="Arial" panose="020B0604020202020204" pitchFamily="34" charset="0"/>
                <a:cs typeface="Arial" panose="020B0604020202020204" pitchFamily="34" charset="0"/>
              </a:rPr>
              <a:t>Szövetségünk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társadalmi  elismertségének növelése</a:t>
            </a:r>
          </a:p>
          <a:p>
            <a:pPr lvl="0"/>
            <a:r>
              <a:rPr lang="hu-HU" sz="2200" dirty="0" err="1">
                <a:latin typeface="Wingdings" panose="05000000000000000000" pitchFamily="2" charset="2"/>
                <a:cs typeface="Arial" panose="020B0604020202020204" pitchFamily="34" charset="0"/>
              </a:rPr>
              <a:t>üü</a:t>
            </a:r>
            <a:r>
              <a:rPr lang="hu-HU" sz="2200" dirty="0" err="1">
                <a:latin typeface="Arial" panose="020B0604020202020204" pitchFamily="34" charset="0"/>
                <a:cs typeface="Arial" panose="020B0604020202020204" pitchFamily="34" charset="0"/>
              </a:rPr>
              <a:t>Kezdeményezni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a SZÉP kártya, Erzsébet utalvány adó- és járulék </a:t>
            </a:r>
          </a:p>
          <a:p>
            <a:pPr lvl="0"/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   csökkentését, valamint a SZÉP kártya egyes alszámláinak bővebb </a:t>
            </a:r>
          </a:p>
          <a:p>
            <a:pPr lvl="0"/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   felhasználási lehetőségét</a:t>
            </a:r>
          </a:p>
          <a:p>
            <a:pPr lvl="0"/>
            <a:r>
              <a:rPr lang="hu-HU" sz="2200" dirty="0" err="1">
                <a:latin typeface="Wingdings" panose="05000000000000000000" pitchFamily="2" charset="2"/>
                <a:cs typeface="Arial" panose="020B0604020202020204" pitchFamily="34" charset="0"/>
              </a:rPr>
              <a:t>ü</a:t>
            </a:r>
            <a:r>
              <a:rPr lang="hu-HU" sz="2200" dirty="0" err="1">
                <a:latin typeface="Arial" panose="020B0604020202020204" pitchFamily="34" charset="0"/>
                <a:cs typeface="Arial" panose="020B0604020202020204" pitchFamily="34" charset="0"/>
              </a:rPr>
              <a:t>Szövetségünk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kommunikációjának „nagyobb lendület” adása</a:t>
            </a:r>
          </a:p>
          <a:p>
            <a:pPr lvl="0"/>
            <a:r>
              <a:rPr lang="hu-HU" sz="2200" dirty="0" err="1">
                <a:latin typeface="Wingdings" panose="05000000000000000000" pitchFamily="2" charset="2"/>
                <a:cs typeface="Arial" panose="020B0604020202020204" pitchFamily="34" charset="0"/>
              </a:rPr>
              <a:t>ü</a:t>
            </a:r>
            <a:r>
              <a:rPr lang="hu-HU" sz="2200" dirty="0" err="1">
                <a:latin typeface="Arial" panose="020B0604020202020204" pitchFamily="34" charset="0"/>
                <a:cs typeface="Arial" panose="020B0604020202020204" pitchFamily="34" charset="0"/>
              </a:rPr>
              <a:t>Gyógyhelyek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, gyógyfürdők gyógyászati tevékenységének, </a:t>
            </a:r>
          </a:p>
          <a:p>
            <a:pPr lvl="0"/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    attrakciók fejlesztésének kiemelt kormányzati támogatása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11985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63C03DB4-83A1-45CE-9C0F-AC56E46757CA}"/>
              </a:ext>
            </a:extLst>
          </p:cNvPr>
          <p:cNvSpPr txBox="1"/>
          <p:nvPr/>
        </p:nvSpPr>
        <p:spPr>
          <a:xfrm>
            <a:off x="107504" y="0"/>
            <a:ext cx="9052885" cy="67249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sz="21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2100" u="sng" dirty="0">
                <a:latin typeface="Arial" panose="020B0604020202020204" pitchFamily="34" charset="0"/>
                <a:cs typeface="Arial" panose="020B0604020202020204" pitchFamily="34" charset="0"/>
              </a:rPr>
              <a:t>Gazdasági feladatok 2014-16</a:t>
            </a:r>
            <a:endParaRPr lang="hu-HU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sz="2100" dirty="0">
                <a:latin typeface="Arial" panose="020B0604020202020204" pitchFamily="34" charset="0"/>
                <a:cs typeface="Arial" panose="020B0604020202020204" pitchFamily="34" charset="0"/>
              </a:rPr>
              <a:t>Egészségpénztári kártyák belépővé való felhasználásának lehetősége    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sz="2100" dirty="0">
                <a:latin typeface="Arial" panose="020B0604020202020204" pitchFamily="34" charset="0"/>
                <a:cs typeface="Arial" panose="020B0604020202020204" pitchFamily="34" charset="0"/>
              </a:rPr>
              <a:t>A fürdők működését segítendő, működési költségeket csökkentő, a képzettségeket növelő pályázati kiírások szorgalmazása</a:t>
            </a:r>
          </a:p>
          <a:p>
            <a:pPr lvl="0"/>
            <a:r>
              <a:rPr lang="hu-HU" sz="2000" dirty="0" err="1">
                <a:latin typeface="Wingdings" panose="05000000000000000000" pitchFamily="2" charset="2"/>
                <a:cs typeface="Arial" panose="020B0604020202020204" pitchFamily="34" charset="0"/>
              </a:rPr>
              <a:t>ü</a:t>
            </a:r>
            <a:r>
              <a:rPr lang="hu-HU" sz="21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2100" dirty="0">
                <a:latin typeface="Arial" panose="020B0604020202020204" pitchFamily="34" charset="0"/>
                <a:cs typeface="Arial" panose="020B0604020202020204" pitchFamily="34" charset="0"/>
              </a:rPr>
              <a:t> szálláshelyek építésének, felújításának, támogatásának </a:t>
            </a:r>
            <a:r>
              <a:rPr lang="hu-HU" sz="2100" dirty="0" err="1">
                <a:latin typeface="Arial" panose="020B0604020202020204" pitchFamily="34" charset="0"/>
                <a:cs typeface="Arial" panose="020B0604020202020204" pitchFamily="34" charset="0"/>
              </a:rPr>
              <a:t>újragondolása</a:t>
            </a:r>
            <a:endParaRPr lang="hu-HU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sz="2100" dirty="0">
                <a:latin typeface="Arial" panose="020B0604020202020204" pitchFamily="34" charset="0"/>
                <a:cs typeface="Arial" panose="020B0604020202020204" pitchFamily="34" charset="0"/>
              </a:rPr>
              <a:t>Készüljön tanulmány a gyógyhelyek, szálláshelyek ellátottságáról, illetve ehhez kapcsolódóan a fürdők kihasználtságáról, közvetlen szállodai kapcsolattal vagy anélkül</a:t>
            </a:r>
          </a:p>
          <a:p>
            <a:r>
              <a:rPr lang="hu-HU" sz="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hu-HU" sz="2100" u="sng" dirty="0">
                <a:latin typeface="Arial" panose="020B0604020202020204" pitchFamily="34" charset="0"/>
                <a:cs typeface="Arial" panose="020B0604020202020204" pitchFamily="34" charset="0"/>
              </a:rPr>
              <a:t>Marketing feladatok 2014-16</a:t>
            </a:r>
            <a:endParaRPr lang="hu-HU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hu-HU" sz="2000" dirty="0" err="1">
                <a:latin typeface="Wingdings" panose="05000000000000000000" pitchFamily="2" charset="2"/>
                <a:cs typeface="Arial" panose="020B0604020202020204" pitchFamily="34" charset="0"/>
              </a:rPr>
              <a:t>üü</a:t>
            </a:r>
            <a:r>
              <a:rPr lang="hu-HU" sz="2100" dirty="0" err="1">
                <a:latin typeface="Arial" panose="020B0604020202020204" pitchFamily="34" charset="0"/>
                <a:cs typeface="Arial" panose="020B0604020202020204" pitchFamily="34" charset="0"/>
              </a:rPr>
              <a:t>Szövetségünk</a:t>
            </a:r>
            <a:r>
              <a:rPr lang="hu-HU" sz="2100" dirty="0">
                <a:latin typeface="Arial" panose="020B0604020202020204" pitchFamily="34" charset="0"/>
                <a:cs typeface="Arial" panose="020B0604020202020204" pitchFamily="34" charset="0"/>
              </a:rPr>
              <a:t> honlapjának megújítása</a:t>
            </a:r>
          </a:p>
          <a:p>
            <a:pPr lvl="0"/>
            <a:r>
              <a:rPr lang="hu-HU" sz="2000" dirty="0" err="1">
                <a:latin typeface="Wingdings" panose="05000000000000000000" pitchFamily="2" charset="2"/>
                <a:cs typeface="Arial" panose="020B0604020202020204" pitchFamily="34" charset="0"/>
              </a:rPr>
              <a:t>üü</a:t>
            </a:r>
            <a:r>
              <a:rPr lang="hu-HU" sz="2100" dirty="0" err="1">
                <a:latin typeface="Arial" panose="020B0604020202020204" pitchFamily="34" charset="0"/>
                <a:cs typeface="Arial" panose="020B0604020202020204" pitchFamily="34" charset="0"/>
              </a:rPr>
              <a:t>Kiállításokon</a:t>
            </a:r>
            <a:r>
              <a:rPr lang="hu-HU" sz="2100" dirty="0">
                <a:latin typeface="Arial" panose="020B0604020202020204" pitchFamily="34" charset="0"/>
                <a:cs typeface="Arial" panose="020B0604020202020204" pitchFamily="34" charset="0"/>
              </a:rPr>
              <a:t> való közös megjelenés</a:t>
            </a:r>
          </a:p>
          <a:p>
            <a:pPr lvl="0"/>
            <a:r>
              <a:rPr lang="hu-HU" sz="2000" dirty="0" err="1">
                <a:latin typeface="Wingdings" panose="05000000000000000000" pitchFamily="2" charset="2"/>
                <a:cs typeface="Arial" panose="020B0604020202020204" pitchFamily="34" charset="0"/>
              </a:rPr>
              <a:t>üü</a:t>
            </a:r>
            <a:r>
              <a:rPr lang="hu-HU" sz="2100" dirty="0" err="1">
                <a:latin typeface="Arial" panose="020B0604020202020204" pitchFamily="34" charset="0"/>
                <a:cs typeface="Arial" panose="020B0604020202020204" pitchFamily="34" charset="0"/>
              </a:rPr>
              <a:t>Gyógyvízország</a:t>
            </a:r>
            <a:r>
              <a:rPr lang="hu-HU" sz="2100" dirty="0">
                <a:latin typeface="Arial" panose="020B0604020202020204" pitchFamily="34" charset="0"/>
                <a:cs typeface="Arial" panose="020B0604020202020204" pitchFamily="34" charset="0"/>
              </a:rPr>
              <a:t> az országmarketinghez szükséges források biztosítása</a:t>
            </a:r>
          </a:p>
          <a:p>
            <a:r>
              <a:rPr lang="hu-HU" sz="2000" dirty="0" err="1">
                <a:latin typeface="Wingdings" panose="05000000000000000000" pitchFamily="2" charset="2"/>
                <a:cs typeface="Arial" panose="020B0604020202020204" pitchFamily="34" charset="0"/>
              </a:rPr>
              <a:t>üü</a:t>
            </a:r>
            <a:r>
              <a:rPr lang="hu-HU" sz="2100" dirty="0" err="1">
                <a:latin typeface="Arial" panose="020B0604020202020204" pitchFamily="34" charset="0"/>
                <a:cs typeface="Arial" panose="020B0604020202020204" pitchFamily="34" charset="0"/>
              </a:rPr>
              <a:t>Tájékoztató</a:t>
            </a:r>
            <a:r>
              <a:rPr lang="hu-HU" sz="2100" dirty="0">
                <a:latin typeface="Arial" panose="020B0604020202020204" pitchFamily="34" charset="0"/>
                <a:cs typeface="Arial" panose="020B0604020202020204" pitchFamily="34" charset="0"/>
              </a:rPr>
              <a:t> műsor a magyar gyógyvizekről, azok gyógyító hatásairól,  </a:t>
            </a:r>
          </a:p>
          <a:p>
            <a:r>
              <a:rPr lang="hu-HU" sz="2100" dirty="0">
                <a:latin typeface="Arial" panose="020B0604020202020204" pitchFamily="34" charset="0"/>
                <a:cs typeface="Arial" panose="020B0604020202020204" pitchFamily="34" charset="0"/>
              </a:rPr>
              <a:t>       gyógyhelyek bemutatása</a:t>
            </a:r>
          </a:p>
          <a:p>
            <a:pPr lvl="0"/>
            <a:r>
              <a:rPr lang="hu-HU" sz="2000" dirty="0" err="1">
                <a:latin typeface="Wingdings" panose="05000000000000000000" pitchFamily="2" charset="2"/>
                <a:cs typeface="Arial" panose="020B0604020202020204" pitchFamily="34" charset="0"/>
              </a:rPr>
              <a:t>üü</a:t>
            </a:r>
            <a:r>
              <a:rPr lang="hu-HU" sz="2100" dirty="0" err="1">
                <a:latin typeface="Arial" panose="020B0604020202020204" pitchFamily="34" charset="0"/>
                <a:cs typeface="Arial" panose="020B0604020202020204" pitchFamily="34" charset="0"/>
              </a:rPr>
              <a:t>Közös</a:t>
            </a:r>
            <a:r>
              <a:rPr lang="hu-HU" sz="2100" dirty="0">
                <a:latin typeface="Arial" panose="020B0604020202020204" pitchFamily="34" charset="0"/>
                <a:cs typeface="Arial" panose="020B0604020202020204" pitchFamily="34" charset="0"/>
              </a:rPr>
              <a:t> marketing tevékenység, az akciók további szélesítése, erősítése</a:t>
            </a:r>
          </a:p>
          <a:p>
            <a:pPr lvl="0"/>
            <a:r>
              <a:rPr lang="hu-HU" sz="2000" dirty="0" err="1">
                <a:latin typeface="Wingdings" panose="05000000000000000000" pitchFamily="2" charset="2"/>
                <a:cs typeface="Arial" panose="020B0604020202020204" pitchFamily="34" charset="0"/>
              </a:rPr>
              <a:t>üü</a:t>
            </a:r>
            <a:r>
              <a:rPr lang="hu-HU" sz="21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2100" dirty="0">
                <a:latin typeface="Arial" panose="020B0604020202020204" pitchFamily="34" charset="0"/>
                <a:cs typeface="Arial" panose="020B0604020202020204" pitchFamily="34" charset="0"/>
              </a:rPr>
              <a:t> Magyar Turizmus Zrt-vel külföldön közösen kellene kampányolni, </a:t>
            </a:r>
          </a:p>
          <a:p>
            <a:pPr lvl="0"/>
            <a:r>
              <a:rPr lang="hu-HU" sz="2100" dirty="0">
                <a:latin typeface="Arial" panose="020B0604020202020204" pitchFamily="34" charset="0"/>
                <a:cs typeface="Arial" panose="020B0604020202020204" pitchFamily="34" charset="0"/>
              </a:rPr>
              <a:t>      reklámkampány</a:t>
            </a:r>
          </a:p>
          <a:p>
            <a:pPr lvl="0"/>
            <a:r>
              <a:rPr lang="hu-HU" sz="2000" dirty="0" err="1">
                <a:latin typeface="Wingdings" panose="05000000000000000000" pitchFamily="2" charset="2"/>
                <a:cs typeface="Arial" panose="020B0604020202020204" pitchFamily="34" charset="0"/>
              </a:rPr>
              <a:t>üü</a:t>
            </a:r>
            <a:r>
              <a:rPr lang="hu-HU" sz="2100" dirty="0" err="1">
                <a:latin typeface="Arial" panose="020B0604020202020204" pitchFamily="34" charset="0"/>
                <a:cs typeface="Arial" panose="020B0604020202020204" pitchFamily="34" charset="0"/>
              </a:rPr>
              <a:t>Sulival</a:t>
            </a:r>
            <a:r>
              <a:rPr lang="hu-HU" sz="2100" dirty="0">
                <a:latin typeface="Arial" panose="020B0604020202020204" pitchFamily="34" charset="0"/>
                <a:cs typeface="Arial" panose="020B0604020202020204" pitchFamily="34" charset="0"/>
              </a:rPr>
              <a:t> a strandra akció bevezetése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075660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E12ABFA3-4A47-4DF2-AC5C-7EB75066CF80}"/>
              </a:ext>
            </a:extLst>
          </p:cNvPr>
          <p:cNvSpPr txBox="1"/>
          <p:nvPr/>
        </p:nvSpPr>
        <p:spPr>
          <a:xfrm>
            <a:off x="251520" y="692696"/>
            <a:ext cx="889248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u="sng" dirty="0"/>
              <a:t>Üzemeltetési és Szolgáltatási feladatok 2014-16</a:t>
            </a:r>
            <a:endParaRPr lang="hu-HU" dirty="0"/>
          </a:p>
          <a:p>
            <a:pPr lvl="0"/>
            <a:r>
              <a:rPr lang="hu-HU" dirty="0" err="1">
                <a:latin typeface="Wingdings" panose="05000000000000000000" pitchFamily="2" charset="2"/>
                <a:cs typeface="Arial" panose="020B0604020202020204" pitchFamily="34" charset="0"/>
              </a:rPr>
              <a:t>üü</a:t>
            </a:r>
            <a:r>
              <a:rPr lang="hu-HU" dirty="0" err="1"/>
              <a:t>A</a:t>
            </a:r>
            <a:r>
              <a:rPr lang="hu-HU" dirty="0"/>
              <a:t> vezetők és szakemberek tapasztalatcseréjének erősítése</a:t>
            </a:r>
          </a:p>
          <a:p>
            <a:pPr lvl="0"/>
            <a:r>
              <a:rPr lang="hu-HU" dirty="0" err="1">
                <a:latin typeface="Wingdings" panose="05000000000000000000" pitchFamily="2" charset="2"/>
                <a:cs typeface="Arial" panose="020B0604020202020204" pitchFamily="34" charset="0"/>
              </a:rPr>
              <a:t>üü</a:t>
            </a:r>
            <a:r>
              <a:rPr lang="hu-HU" dirty="0" err="1"/>
              <a:t>Határokon</a:t>
            </a:r>
            <a:r>
              <a:rPr lang="hu-HU" dirty="0"/>
              <a:t> átnyúló egészségügyi szolgáltatások és a TB </a:t>
            </a:r>
          </a:p>
          <a:p>
            <a:pPr lvl="0"/>
            <a:r>
              <a:rPr lang="hu-HU" dirty="0"/>
              <a:t>       támogatások problematikája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dirty="0"/>
              <a:t>A mozgásszervi szakorvosok számának csökkenését megakadályozó hosszú távú koncepció kidolgozása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dirty="0"/>
              <a:t>A gyógyfürdők orvosai kaphassanak beutalási jogosultságot</a:t>
            </a:r>
          </a:p>
          <a:p>
            <a:pPr lvl="0"/>
            <a:r>
              <a:rPr lang="hu-HU" dirty="0" err="1">
                <a:latin typeface="Wingdings" panose="05000000000000000000" pitchFamily="2" charset="2"/>
                <a:cs typeface="Arial" panose="020B0604020202020204" pitchFamily="34" charset="0"/>
              </a:rPr>
              <a:t>üü</a:t>
            </a:r>
            <a:r>
              <a:rPr lang="hu-HU" dirty="0" err="1"/>
              <a:t>A</a:t>
            </a:r>
            <a:r>
              <a:rPr lang="hu-HU" dirty="0"/>
              <a:t> fürdőkkel kapcsolatos műszaki szabványok aktualizálása, </a:t>
            </a:r>
          </a:p>
          <a:p>
            <a:pPr lvl="0"/>
            <a:r>
              <a:rPr lang="hu-HU" dirty="0"/>
              <a:t>       európai uniós szabványok lefordítása </a:t>
            </a:r>
          </a:p>
          <a:p>
            <a:r>
              <a:rPr lang="hu-HU" dirty="0" err="1">
                <a:latin typeface="Wingdings" panose="05000000000000000000" pitchFamily="2" charset="2"/>
                <a:cs typeface="Arial" panose="020B0604020202020204" pitchFamily="34" charset="0"/>
              </a:rPr>
              <a:t>üü</a:t>
            </a:r>
            <a:r>
              <a:rPr lang="hu-HU" dirty="0" err="1"/>
              <a:t>A</a:t>
            </a:r>
            <a:r>
              <a:rPr lang="hu-HU" dirty="0"/>
              <a:t> fürdők üzemeltetésére, működésére vonatkozó magyar </a:t>
            </a:r>
          </a:p>
          <a:p>
            <a:r>
              <a:rPr lang="hu-HU" dirty="0"/>
              <a:t>       szabványok készítése, fordítása</a:t>
            </a:r>
          </a:p>
          <a:p>
            <a:pPr lvl="0"/>
            <a:r>
              <a:rPr lang="hu-HU" dirty="0" err="1">
                <a:latin typeface="Wingdings" panose="05000000000000000000" pitchFamily="2" charset="2"/>
                <a:cs typeface="Arial" panose="020B0604020202020204" pitchFamily="34" charset="0"/>
              </a:rPr>
              <a:t>ü</a:t>
            </a:r>
            <a:r>
              <a:rPr lang="hu-HU" dirty="0" err="1"/>
              <a:t>A</a:t>
            </a:r>
            <a:r>
              <a:rPr lang="hu-HU" dirty="0"/>
              <a:t> </a:t>
            </a:r>
            <a:r>
              <a:rPr lang="hu-HU" dirty="0" err="1"/>
              <a:t>gyógyturizmus</a:t>
            </a:r>
            <a:r>
              <a:rPr lang="hu-HU" dirty="0"/>
              <a:t> mellett nagyobb hangsúlyt kapjanak a strandok és  </a:t>
            </a:r>
          </a:p>
          <a:p>
            <a:pPr lvl="0"/>
            <a:r>
              <a:rPr lang="hu-HU" dirty="0"/>
              <a:t>    uszodák </a:t>
            </a:r>
          </a:p>
          <a:p>
            <a:pPr lvl="0"/>
            <a:r>
              <a:rPr lang="hu-HU" dirty="0" err="1">
                <a:latin typeface="Wingdings" panose="05000000000000000000" pitchFamily="2" charset="2"/>
                <a:cs typeface="Arial" panose="020B0604020202020204" pitchFamily="34" charset="0"/>
              </a:rPr>
              <a:t>ü</a:t>
            </a:r>
            <a:r>
              <a:rPr lang="hu-HU" dirty="0" err="1"/>
              <a:t>A</a:t>
            </a:r>
            <a:r>
              <a:rPr lang="hu-HU" dirty="0"/>
              <a:t> fürdő alkalmazottak közfeladatot ellátó hivatalos védett személlyé </a:t>
            </a:r>
          </a:p>
          <a:p>
            <a:pPr lvl="0"/>
            <a:r>
              <a:rPr lang="hu-HU" dirty="0"/>
              <a:t>   nyilváníttatása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3847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>
            <a:extLst>
              <a:ext uri="{FF2B5EF4-FFF2-40B4-BE49-F238E27FC236}">
                <a16:creationId xmlns:a16="http://schemas.microsoft.com/office/drawing/2014/main" id="{BA2FDD73-2736-4D38-B0C2-7A303B9A7F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596445"/>
            <a:ext cx="8568953" cy="5847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hu-HU" altLang="hu-HU" sz="2200" i="1" u="sng" dirty="0">
                <a:ea typeface="Times New Roman" panose="02020603050405020304" pitchFamily="18" charset="0"/>
                <a:cs typeface="Arial" panose="020B0604020202020204" pitchFamily="34" charset="0"/>
              </a:rPr>
              <a:t>E</a:t>
            </a:r>
            <a:r>
              <a:rPr kumimoji="0" lang="hu-HU" altLang="hu-HU" sz="2200" i="1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gyéb feladatok és történések  2014-16</a:t>
            </a:r>
            <a:endParaRPr kumimoji="0" lang="hu-HU" altLang="hu-HU" sz="220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just"/>
            <a:r>
              <a:rPr lang="hu-HU" sz="2200" dirty="0" err="1">
                <a:latin typeface="Wingdings" panose="05000000000000000000" pitchFamily="2" charset="2"/>
                <a:cs typeface="Arial" panose="020B0604020202020204" pitchFamily="34" charset="0"/>
              </a:rPr>
              <a:t>üü</a:t>
            </a:r>
            <a:r>
              <a:rPr kumimoji="0" lang="hu-HU" altLang="hu-HU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kumimoji="0" lang="hu-HU" altLang="hu-HU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Fővárosi Turisztikai Kerekasztal fórumon </a:t>
            </a:r>
            <a:r>
              <a:rPr lang="hu-HU" altLang="hu-HU" sz="2200" dirty="0">
                <a:ea typeface="Times New Roman" panose="02020603050405020304" pitchFamily="18" charset="0"/>
                <a:cs typeface="Arial" panose="020B0604020202020204" pitchFamily="34" charset="0"/>
              </a:rPr>
              <a:t>a </a:t>
            </a:r>
            <a:r>
              <a:rPr kumimoji="0" lang="hu-HU" altLang="hu-HU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Fürdőszövetséget </a:t>
            </a:r>
          </a:p>
          <a:p>
            <a:pPr lvl="0" algn="just"/>
            <a:r>
              <a:rPr lang="hu-HU" altLang="hu-HU" sz="2200" dirty="0">
                <a:ea typeface="Times New Roman" panose="02020603050405020304" pitchFamily="18" charset="0"/>
                <a:cs typeface="Arial" panose="020B0604020202020204" pitchFamily="34" charset="0"/>
              </a:rPr>
              <a:t>      </a:t>
            </a:r>
            <a:r>
              <a:rPr kumimoji="0" lang="hu-HU" altLang="hu-HU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továbbra is Juhász Szabolcs és Szőke László képviselik</a:t>
            </a:r>
            <a:endParaRPr kumimoji="0" lang="hu-HU" altLang="hu-HU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just"/>
            <a:r>
              <a:rPr lang="hu-HU" sz="2200" dirty="0" err="1">
                <a:latin typeface="Wingdings" panose="05000000000000000000" pitchFamily="2" charset="2"/>
                <a:cs typeface="Arial" panose="020B0604020202020204" pitchFamily="34" charset="0"/>
              </a:rPr>
              <a:t>üü</a:t>
            </a:r>
            <a:r>
              <a:rPr kumimoji="0" lang="hu-HU" altLang="hu-HU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Fürdőszolgáltatás</a:t>
            </a:r>
            <a:r>
              <a:rPr kumimoji="0" lang="hu-HU" altLang="hu-HU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Szakágazati Párbeszéd Bizottság munkaadói </a:t>
            </a:r>
          </a:p>
          <a:p>
            <a:pPr lvl="0" algn="just"/>
            <a:r>
              <a:rPr lang="hu-HU" altLang="hu-HU" sz="2200" dirty="0">
                <a:ea typeface="Times New Roman" panose="02020603050405020304" pitchFamily="18" charset="0"/>
                <a:cs typeface="Arial" panose="020B0604020202020204" pitchFamily="34" charset="0"/>
              </a:rPr>
              <a:t>     </a:t>
            </a:r>
            <a:r>
              <a:rPr kumimoji="0" lang="hu-HU" altLang="hu-HU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oldal tagjai: dr. Németh István, Juhász Szabolcs, Szalai Tibor, </a:t>
            </a:r>
          </a:p>
          <a:p>
            <a:pPr lvl="0" algn="just"/>
            <a:r>
              <a:rPr lang="hu-HU" altLang="hu-HU" sz="2200" dirty="0">
                <a:ea typeface="Times New Roman" panose="02020603050405020304" pitchFamily="18" charset="0"/>
                <a:cs typeface="Arial" panose="020B0604020202020204" pitchFamily="34" charset="0"/>
              </a:rPr>
              <a:t>     </a:t>
            </a:r>
            <a:r>
              <a:rPr kumimoji="0" lang="hu-HU" altLang="hu-HU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póttag Varga Judit. A Párbeszéd Bizottság nem tudta elvégezni </a:t>
            </a:r>
          </a:p>
          <a:p>
            <a:pPr lvl="0" algn="just"/>
            <a:r>
              <a:rPr lang="hu-HU" altLang="hu-HU" sz="2200" dirty="0">
                <a:ea typeface="Times New Roman" panose="02020603050405020304" pitchFamily="18" charset="0"/>
                <a:cs typeface="Arial" panose="020B0604020202020204" pitchFamily="34" charset="0"/>
              </a:rPr>
              <a:t>      </a:t>
            </a:r>
            <a:r>
              <a:rPr kumimoji="0" lang="hu-HU" altLang="hu-HU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munkáját, mivel a munkaadói oldal képviseletében nem felelt </a:t>
            </a:r>
          </a:p>
          <a:p>
            <a:pPr lvl="0" algn="just"/>
            <a:r>
              <a:rPr lang="hu-HU" altLang="hu-HU" sz="2200" dirty="0">
                <a:ea typeface="Times New Roman" panose="02020603050405020304" pitchFamily="18" charset="0"/>
                <a:cs typeface="Arial" panose="020B0604020202020204" pitchFamily="34" charset="0"/>
              </a:rPr>
              <a:t>      </a:t>
            </a:r>
            <a:r>
              <a:rPr kumimoji="0" lang="hu-HU" altLang="hu-HU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meg a jogszabályi követelményeknek a Szakszervezet</a:t>
            </a:r>
            <a:endParaRPr kumimoji="0" lang="hu-HU" altLang="hu-HU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just"/>
            <a:r>
              <a:rPr lang="hu-HU" sz="2200" dirty="0" err="1">
                <a:latin typeface="Wingdings" panose="05000000000000000000" pitchFamily="2" charset="2"/>
                <a:cs typeface="Arial" panose="020B0604020202020204" pitchFamily="34" charset="0"/>
              </a:rPr>
              <a:t>üü</a:t>
            </a:r>
            <a:r>
              <a:rPr kumimoji="0" lang="hu-HU" altLang="hu-HU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Magyar</a:t>
            </a:r>
            <a:r>
              <a:rPr kumimoji="0" lang="hu-HU" altLang="hu-HU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Szabványügyi Testületben a Magyar Fürdőszövetséget </a:t>
            </a:r>
          </a:p>
          <a:p>
            <a:pPr lvl="0" algn="just"/>
            <a:r>
              <a:rPr lang="hu-HU" altLang="hu-HU" sz="2200" dirty="0">
                <a:ea typeface="Times New Roman" panose="02020603050405020304" pitchFamily="18" charset="0"/>
                <a:cs typeface="Arial" panose="020B0604020202020204" pitchFamily="34" charset="0"/>
              </a:rPr>
              <a:t>      </a:t>
            </a:r>
            <a:r>
              <a:rPr kumimoji="0" lang="hu-HU" altLang="hu-HU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Diósné</a:t>
            </a:r>
            <a:r>
              <a:rPr kumimoji="0" lang="hu-HU" altLang="hu-HU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Benedek Judit  és Kovács László a műszaki </a:t>
            </a:r>
          </a:p>
          <a:p>
            <a:pPr lvl="0" algn="just"/>
            <a:r>
              <a:rPr lang="hu-HU" altLang="hu-HU" sz="2200" dirty="0">
                <a:ea typeface="Times New Roman" panose="02020603050405020304" pitchFamily="18" charset="0"/>
                <a:cs typeface="Arial" panose="020B0604020202020204" pitchFamily="34" charset="0"/>
              </a:rPr>
              <a:t>      </a:t>
            </a:r>
            <a:r>
              <a:rPr kumimoji="0" lang="hu-HU" altLang="hu-HU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szakbizottság volt elnöke képviseli</a:t>
            </a:r>
            <a:endParaRPr kumimoji="0" lang="hu-HU" altLang="hu-HU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just"/>
            <a:r>
              <a:rPr lang="hu-HU" sz="2200" dirty="0" err="1">
                <a:latin typeface="Wingdings" panose="05000000000000000000" pitchFamily="2" charset="2"/>
                <a:cs typeface="Arial" panose="020B0604020202020204" pitchFamily="34" charset="0"/>
              </a:rPr>
              <a:t>üü</a:t>
            </a:r>
            <a:r>
              <a:rPr kumimoji="0" lang="hu-HU" altLang="hu-HU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Az</a:t>
            </a:r>
            <a:r>
              <a:rPr kumimoji="0" lang="hu-HU" altLang="hu-HU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ESPA-</a:t>
            </a:r>
            <a:r>
              <a:rPr kumimoji="0" lang="hu-HU" altLang="hu-HU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val</a:t>
            </a:r>
            <a:r>
              <a:rPr kumimoji="0" lang="hu-HU" altLang="hu-HU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való kapcsolat rendezése, Mezősi Csilla </a:t>
            </a:r>
          </a:p>
          <a:p>
            <a:pPr lvl="0" algn="just"/>
            <a:r>
              <a:rPr lang="hu-HU" altLang="hu-HU" sz="2200" dirty="0">
                <a:ea typeface="Times New Roman" panose="02020603050405020304" pitchFamily="18" charset="0"/>
                <a:cs typeface="Arial" panose="020B0604020202020204" pitchFamily="34" charset="0"/>
              </a:rPr>
              <a:t>      képviselte </a:t>
            </a:r>
            <a:r>
              <a:rPr kumimoji="0" lang="hu-HU" altLang="hu-HU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Szövetségünket </a:t>
            </a:r>
            <a:endParaRPr kumimoji="0" lang="hu-HU" altLang="hu-HU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just"/>
            <a:r>
              <a:rPr lang="hu-HU" sz="2200" dirty="0" err="1">
                <a:latin typeface="Wingdings" panose="05000000000000000000" pitchFamily="2" charset="2"/>
                <a:cs typeface="Arial" panose="020B0604020202020204" pitchFamily="34" charset="0"/>
              </a:rPr>
              <a:t>üü</a:t>
            </a:r>
            <a:r>
              <a:rPr kumimoji="0" lang="hu-HU" altLang="hu-HU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Különböző</a:t>
            </a:r>
            <a:r>
              <a:rPr kumimoji="0" lang="hu-HU" altLang="hu-HU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konferenciákon való részével, Szövetségünk </a:t>
            </a:r>
          </a:p>
          <a:p>
            <a:pPr lvl="0" algn="just"/>
            <a:r>
              <a:rPr lang="hu-HU" altLang="hu-HU" sz="2200" dirty="0">
                <a:ea typeface="Times New Roman" panose="02020603050405020304" pitchFamily="18" charset="0"/>
                <a:cs typeface="Arial" panose="020B0604020202020204" pitchFamily="34" charset="0"/>
              </a:rPr>
              <a:t>      </a:t>
            </a:r>
            <a:r>
              <a:rPr kumimoji="0" lang="hu-HU" altLang="hu-HU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képviselete – dr. Németh István, Czeglédi Gyula</a:t>
            </a:r>
            <a:r>
              <a:rPr lang="hu-HU" altLang="hu-HU" sz="2200" dirty="0"/>
              <a:t>, </a:t>
            </a:r>
            <a:r>
              <a:rPr kumimoji="0" lang="hu-HU" altLang="hu-HU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Csehország, </a:t>
            </a:r>
          </a:p>
          <a:p>
            <a:pPr lvl="0" algn="just"/>
            <a:r>
              <a:rPr lang="hu-HU" altLang="hu-HU" sz="2200" dirty="0">
                <a:ea typeface="Times New Roman" panose="02020603050405020304" pitchFamily="18" charset="0"/>
                <a:cs typeface="Arial" panose="020B0604020202020204" pitchFamily="34" charset="0"/>
              </a:rPr>
              <a:t>      </a:t>
            </a:r>
            <a:r>
              <a:rPr kumimoji="0" lang="hu-HU" altLang="hu-HU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Pozsony, Hajdúszoboszló, Hévíz, stb.</a:t>
            </a:r>
            <a:endParaRPr kumimoji="0" lang="hu-HU" altLang="hu-HU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just"/>
            <a:r>
              <a:rPr lang="hu-HU" sz="2200" dirty="0" err="1">
                <a:latin typeface="Wingdings" panose="05000000000000000000" pitchFamily="2" charset="2"/>
                <a:cs typeface="Arial" panose="020B0604020202020204" pitchFamily="34" charset="0"/>
              </a:rPr>
              <a:t>üü</a:t>
            </a:r>
            <a:r>
              <a:rPr lang="hu-HU" sz="2200" dirty="0">
                <a:latin typeface="Wingdings" panose="05000000000000000000" pitchFamily="2" charset="2"/>
                <a:cs typeface="Arial" panose="020B0604020202020204" pitchFamily="34" charset="0"/>
              </a:rPr>
              <a:t> </a:t>
            </a:r>
            <a:r>
              <a:rPr kumimoji="0" lang="hu-HU" altLang="hu-HU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OKJ-s képzésekhez vizsgáztatók kiválasztása</a:t>
            </a:r>
            <a:endParaRPr kumimoji="0" lang="hu-HU" altLang="hu-HU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065981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C17FCDD9-BE49-41F7-BE39-91DD225E1429}"/>
              </a:ext>
            </a:extLst>
          </p:cNvPr>
          <p:cNvSpPr txBox="1"/>
          <p:nvPr/>
        </p:nvSpPr>
        <p:spPr>
          <a:xfrm>
            <a:off x="179512" y="404664"/>
            <a:ext cx="8784976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eaLnBrk="0" hangingPunct="0"/>
            <a:r>
              <a:rPr lang="hu-HU" sz="2200" dirty="0" err="1">
                <a:latin typeface="Wingdings" panose="05000000000000000000" pitchFamily="2" charset="2"/>
                <a:cs typeface="Arial" panose="020B0604020202020204" pitchFamily="34" charset="0"/>
              </a:rPr>
              <a:t>üü</a:t>
            </a:r>
            <a:r>
              <a:rPr lang="hu-HU" altLang="hu-HU" sz="2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Személyes</a:t>
            </a:r>
            <a:r>
              <a:rPr lang="hu-HU" altLang="hu-HU" sz="2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tárgyalások folytatása az NGM-</a:t>
            </a:r>
            <a:r>
              <a:rPr lang="hu-HU" altLang="hu-HU" sz="2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mel</a:t>
            </a:r>
            <a:r>
              <a:rPr lang="hu-HU" altLang="hu-HU" sz="2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az EMMI-vel, a </a:t>
            </a:r>
          </a:p>
          <a:p>
            <a:pPr lvl="0" algn="just" eaLnBrk="0" hangingPunct="0"/>
            <a:r>
              <a:rPr lang="hu-HU" altLang="hu-HU" sz="2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NEAK képviselőivel, a Statisztikai Hivatal vezetőivel, a Turizmus </a:t>
            </a:r>
          </a:p>
          <a:p>
            <a:pPr lvl="0" algn="just" eaLnBrk="0" hangingPunct="0"/>
            <a:r>
              <a:rPr lang="hu-HU" altLang="hu-HU" sz="2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Zrt. és a turisztikai helyettes államtitkársággal</a:t>
            </a:r>
            <a:endParaRPr lang="hu-HU" altLang="hu-H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eaLnBrk="0" hangingPunct="0"/>
            <a:r>
              <a:rPr lang="hu-HU" sz="2200" dirty="0" err="1">
                <a:latin typeface="Wingdings" panose="05000000000000000000" pitchFamily="2" charset="2"/>
                <a:cs typeface="Arial" panose="020B0604020202020204" pitchFamily="34" charset="0"/>
              </a:rPr>
              <a:t>üü</a:t>
            </a:r>
            <a:r>
              <a:rPr lang="hu-HU" altLang="hu-HU" sz="2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Együttműködési</a:t>
            </a:r>
            <a:r>
              <a:rPr lang="hu-HU" altLang="hu-HU" sz="2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megállapodás a Magyar Nemzeti Értéktárral – </a:t>
            </a:r>
          </a:p>
          <a:p>
            <a:pPr lvl="0" algn="just" eaLnBrk="0" hangingPunct="0"/>
            <a:r>
              <a:rPr lang="hu-HU" altLang="hu-HU" sz="2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Hungarikum legyen a magyar gyógyvíz</a:t>
            </a:r>
            <a:endParaRPr lang="hu-HU" altLang="hu-H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eaLnBrk="0" hangingPunct="0"/>
            <a:r>
              <a:rPr lang="hu-HU" sz="2200" dirty="0" err="1">
                <a:latin typeface="Wingdings" panose="05000000000000000000" pitchFamily="2" charset="2"/>
                <a:cs typeface="Arial" panose="020B0604020202020204" pitchFamily="34" charset="0"/>
              </a:rPr>
              <a:t>üü</a:t>
            </a:r>
            <a:r>
              <a:rPr lang="hu-HU" altLang="hu-HU" sz="2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Sajtótájékoztatók</a:t>
            </a:r>
            <a:r>
              <a:rPr lang="hu-HU" altLang="hu-HU" sz="2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évente egy-két alkalommal az államtitkársággal, </a:t>
            </a:r>
          </a:p>
          <a:p>
            <a:pPr lvl="0" algn="just" eaLnBrk="0" hangingPunct="0"/>
            <a:r>
              <a:rPr lang="hu-HU" altLang="hu-HU" sz="2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illetve a Turizmus Zrt. képviselőivel szezon kezdésekor, illetve </a:t>
            </a:r>
          </a:p>
          <a:p>
            <a:pPr lvl="0" algn="just" eaLnBrk="0" hangingPunct="0"/>
            <a:r>
              <a:rPr lang="hu-HU" altLang="hu-HU" sz="2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akciók, különböző marketing akciók nyitányaként</a:t>
            </a:r>
            <a:endParaRPr lang="hu-HU" altLang="hu-H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eaLnBrk="0" hangingPunct="0"/>
            <a:r>
              <a:rPr lang="hu-HU" sz="2200" dirty="0" err="1">
                <a:latin typeface="Wingdings" panose="05000000000000000000" pitchFamily="2" charset="2"/>
                <a:cs typeface="Arial" panose="020B0604020202020204" pitchFamily="34" charset="0"/>
              </a:rPr>
              <a:t>üü</a:t>
            </a:r>
            <a:r>
              <a:rPr lang="hu-HU" altLang="hu-HU" sz="2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Gyógyvízkutatások</a:t>
            </a:r>
            <a:r>
              <a:rPr lang="hu-HU" altLang="hu-HU" sz="2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lajstromozása és hétköznapi nyelvre történő </a:t>
            </a:r>
          </a:p>
          <a:p>
            <a:pPr lvl="0" algn="just" eaLnBrk="0" hangingPunct="0"/>
            <a:r>
              <a:rPr lang="hu-HU" altLang="hu-HU" sz="2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fordítása</a:t>
            </a:r>
            <a:endParaRPr lang="hu-HU" altLang="hu-H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hu-HU" dirty="0" err="1">
                <a:latin typeface="Wingdings" panose="05000000000000000000" pitchFamily="2" charset="2"/>
                <a:cs typeface="Arial" panose="020B0604020202020204" pitchFamily="34" charset="0"/>
              </a:rPr>
              <a:t>üü</a:t>
            </a:r>
            <a:r>
              <a:rPr lang="hu-HU" dirty="0" err="1"/>
              <a:t>Együttműködési</a:t>
            </a:r>
            <a:r>
              <a:rPr lang="hu-HU" dirty="0"/>
              <a:t> megállapodás a Magyar Turizmus Zrt-vel</a:t>
            </a:r>
          </a:p>
          <a:p>
            <a:pPr lvl="0"/>
            <a:r>
              <a:rPr lang="hu-HU" dirty="0" err="1">
                <a:latin typeface="Wingdings" panose="05000000000000000000" pitchFamily="2" charset="2"/>
                <a:cs typeface="Arial" panose="020B0604020202020204" pitchFamily="34" charset="0"/>
              </a:rPr>
              <a:t>üü</a:t>
            </a:r>
            <a:r>
              <a:rPr lang="hu-HU" dirty="0" err="1"/>
              <a:t>A</a:t>
            </a:r>
            <a:r>
              <a:rPr lang="hu-HU" dirty="0"/>
              <a:t> turisztikai államtitkárság szervezésében, koordinálásában </a:t>
            </a:r>
          </a:p>
          <a:p>
            <a:pPr lvl="0"/>
            <a:r>
              <a:rPr lang="hu-HU" dirty="0"/>
              <a:t>       országos gyógyvíz kutatás előkészítése, előkészületei</a:t>
            </a:r>
          </a:p>
          <a:p>
            <a:pPr lvl="0"/>
            <a:r>
              <a:rPr lang="hu-HU" dirty="0" err="1">
                <a:latin typeface="Wingdings" panose="05000000000000000000" pitchFamily="2" charset="2"/>
                <a:cs typeface="Arial" panose="020B0604020202020204" pitchFamily="34" charset="0"/>
              </a:rPr>
              <a:t>üü</a:t>
            </a:r>
            <a:r>
              <a:rPr lang="hu-HU" dirty="0" err="1"/>
              <a:t>Nyári</a:t>
            </a:r>
            <a:r>
              <a:rPr lang="hu-HU" dirty="0"/>
              <a:t> szünet tervezett megrövidítésével szembeni határozott </a:t>
            </a:r>
          </a:p>
          <a:p>
            <a:pPr lvl="0"/>
            <a:r>
              <a:rPr lang="hu-HU" dirty="0"/>
              <a:t>      fellépés és kiállás</a:t>
            </a:r>
          </a:p>
          <a:p>
            <a:pPr lvl="0"/>
            <a:r>
              <a:rPr lang="hu-HU" dirty="0" err="1">
                <a:latin typeface="Wingdings" panose="05000000000000000000" pitchFamily="2" charset="2"/>
                <a:cs typeface="Arial" panose="020B0604020202020204" pitchFamily="34" charset="0"/>
              </a:rPr>
              <a:t>üü</a:t>
            </a:r>
            <a:r>
              <a:rPr lang="hu-HU" dirty="0" err="1"/>
              <a:t>ESPA</a:t>
            </a:r>
            <a:r>
              <a:rPr lang="hu-HU" dirty="0"/>
              <a:t> képviselőivel, vezérkarával való személyes találkozások, </a:t>
            </a:r>
          </a:p>
          <a:p>
            <a:pPr lvl="0"/>
            <a:r>
              <a:rPr lang="hu-HU" dirty="0"/>
              <a:t>      egyeztetések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860699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3424BE74-C67B-47DF-BF90-2A7593D9A63D}"/>
              </a:ext>
            </a:extLst>
          </p:cNvPr>
          <p:cNvSpPr txBox="1"/>
          <p:nvPr/>
        </p:nvSpPr>
        <p:spPr>
          <a:xfrm>
            <a:off x="179513" y="476672"/>
            <a:ext cx="8784975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u-HU" sz="2200" dirty="0" err="1">
                <a:latin typeface="Wingdings" panose="05000000000000000000" pitchFamily="2" charset="2"/>
                <a:cs typeface="Arial" panose="020B0604020202020204" pitchFamily="34" charset="0"/>
              </a:rPr>
              <a:t>üü</a:t>
            </a:r>
            <a:r>
              <a:rPr lang="hu-HU" sz="2200" dirty="0" err="1">
                <a:latin typeface="Arial" panose="020B0604020202020204" pitchFamily="34" charset="0"/>
                <a:cs typeface="Arial" panose="020B0604020202020204" pitchFamily="34" charset="0"/>
              </a:rPr>
              <a:t>ESPA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tagdíj Turizmus Zrt. által történő átvállaltatásának intézése</a:t>
            </a:r>
          </a:p>
          <a:p>
            <a:r>
              <a:rPr lang="hu-HU" sz="2200" dirty="0" err="1">
                <a:latin typeface="Wingdings" panose="05000000000000000000" pitchFamily="2" charset="2"/>
                <a:cs typeface="Arial" panose="020B0604020202020204" pitchFamily="34" charset="0"/>
              </a:rPr>
              <a:t>üü</a:t>
            </a:r>
            <a:r>
              <a:rPr lang="hu-HU" sz="2200" dirty="0" err="1">
                <a:latin typeface="Arial" panose="020B0604020202020204" pitchFamily="34" charset="0"/>
                <a:cs typeface="Arial" panose="020B0604020202020204" pitchFamily="34" charset="0"/>
              </a:rPr>
              <a:t>Védjegy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rendszer, minősítő rendszer felülvizsgálata</a:t>
            </a:r>
          </a:p>
          <a:p>
            <a:r>
              <a:rPr lang="hu-HU" sz="2200" dirty="0" err="1">
                <a:latin typeface="Wingdings" panose="05000000000000000000" pitchFamily="2" charset="2"/>
                <a:cs typeface="Arial" panose="020B0604020202020204" pitchFamily="34" charset="0"/>
              </a:rPr>
              <a:t>üü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 Pro </a:t>
            </a:r>
            <a:r>
              <a:rPr lang="hu-HU" sz="2200" dirty="0" err="1">
                <a:latin typeface="Arial" panose="020B0604020202020204" pitchFamily="34" charset="0"/>
                <a:cs typeface="Arial" panose="020B0604020202020204" pitchFamily="34" charset="0"/>
              </a:rPr>
              <a:t>Turismo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elismerésre javaslattételre kaptunk lehetőséget, </a:t>
            </a:r>
          </a:p>
          <a:p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    Szőke Lászlót jelöltük, aki átvette (2015.12.) az elismerést</a:t>
            </a:r>
          </a:p>
          <a:p>
            <a:r>
              <a:rPr lang="hu-HU" sz="2200" dirty="0" err="1">
                <a:latin typeface="Wingdings" panose="05000000000000000000" pitchFamily="2" charset="2"/>
                <a:cs typeface="Arial" panose="020B0604020202020204" pitchFamily="34" charset="0"/>
              </a:rPr>
              <a:t>üü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 Kapcsolataink erősítése a Magyar Egészségturizmus Marketing </a:t>
            </a:r>
          </a:p>
          <a:p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     Egyesülettel, Fürdővárosok Szövetségével, a Magyar Szállodák </a:t>
            </a:r>
          </a:p>
          <a:p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     és Éttermek Szövetségével</a:t>
            </a:r>
          </a:p>
          <a:p>
            <a:r>
              <a:rPr lang="hu-HU" sz="2200" dirty="0" err="1">
                <a:latin typeface="Wingdings" panose="05000000000000000000" pitchFamily="2" charset="2"/>
                <a:cs typeface="Arial" panose="020B0604020202020204" pitchFamily="34" charset="0"/>
              </a:rPr>
              <a:t>üü</a:t>
            </a:r>
            <a:r>
              <a:rPr lang="hu-HU" sz="22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turizmus kormánybiztosával három alkalommal is személyes </a:t>
            </a:r>
          </a:p>
          <a:p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    találkozó és egyeztetés lehetősége félév alatt</a:t>
            </a:r>
          </a:p>
          <a:p>
            <a:r>
              <a:rPr lang="hu-HU" sz="2200" dirty="0" err="1">
                <a:latin typeface="Wingdings" panose="05000000000000000000" pitchFamily="2" charset="2"/>
                <a:cs typeface="Arial" panose="020B0604020202020204" pitchFamily="34" charset="0"/>
              </a:rPr>
              <a:t>üü</a:t>
            </a:r>
            <a:r>
              <a:rPr lang="hu-HU" sz="2200" u="sng" dirty="0" err="1">
                <a:latin typeface="Arial" panose="020B0604020202020204" pitchFamily="34" charset="0"/>
                <a:cs typeface="Arial" panose="020B0604020202020204" pitchFamily="34" charset="0"/>
              </a:rPr>
              <a:t>Juhász</a:t>
            </a:r>
            <a:r>
              <a:rPr lang="hu-HU" sz="2200" u="sng" dirty="0">
                <a:latin typeface="Arial" panose="020B0604020202020204" pitchFamily="34" charset="0"/>
                <a:cs typeface="Arial" panose="020B0604020202020204" pitchFamily="34" charset="0"/>
              </a:rPr>
              <a:t> Szabolcs főtitkár 2016. novembertől nem tölti be a </a:t>
            </a:r>
          </a:p>
          <a:p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hu-HU" sz="2200" u="sng" dirty="0">
                <a:latin typeface="Arial" panose="020B0604020202020204" pitchFamily="34" charset="0"/>
                <a:cs typeface="Arial" panose="020B0604020202020204" pitchFamily="34" charset="0"/>
              </a:rPr>
              <a:t> funkciót, MTÜ egészségturizmusért felelős igazgató</a:t>
            </a:r>
            <a:endParaRPr lang="hu-H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2200" dirty="0" err="1">
                <a:latin typeface="Wingdings" panose="05000000000000000000" pitchFamily="2" charset="2"/>
                <a:cs typeface="Arial" panose="020B0604020202020204" pitchFamily="34" charset="0"/>
              </a:rPr>
              <a:t>üü</a:t>
            </a:r>
            <a:r>
              <a:rPr lang="hu-HU" sz="2200" dirty="0" err="1">
                <a:latin typeface="Arial" panose="020B0604020202020204" pitchFamily="34" charset="0"/>
                <a:cs typeface="Arial" panose="020B0604020202020204" pitchFamily="34" charset="0"/>
              </a:rPr>
              <a:t>Boros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László Attila felmondott a Gyula Várfürdőben, Bükfürdőn </a:t>
            </a:r>
          </a:p>
          <a:p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    lett vezérigazgató </a:t>
            </a:r>
          </a:p>
          <a:p>
            <a:r>
              <a:rPr lang="hu-HU" sz="2200" dirty="0" err="1">
                <a:latin typeface="Wingdings" panose="05000000000000000000" pitchFamily="2" charset="2"/>
                <a:cs typeface="Arial" panose="020B0604020202020204" pitchFamily="34" charset="0"/>
              </a:rPr>
              <a:t>üü</a:t>
            </a:r>
            <a:r>
              <a:rPr lang="hu-HU" sz="2200" dirty="0" err="1">
                <a:latin typeface="Arial" panose="020B0604020202020204" pitchFamily="34" charset="0"/>
                <a:cs typeface="Arial" panose="020B0604020202020204" pitchFamily="34" charset="0"/>
              </a:rPr>
              <a:t>Kommunikációs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aktivitás 2016. szeptember, október, november      </a:t>
            </a:r>
          </a:p>
          <a:p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    hónapokban – ÁFA csökkentés elérése érdekében     </a:t>
            </a:r>
          </a:p>
          <a:p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    szeptemberben sajtó tájékoztató, októberben VKDSZ-szel közös </a:t>
            </a:r>
          </a:p>
          <a:p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    rendezvény és sajtó nyilatkozatok, novemberben Közgyűlésen </a:t>
            </a:r>
          </a:p>
          <a:p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    sajtó nyilvánosság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24845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836713"/>
            <a:ext cx="9036496" cy="4104456"/>
          </a:xfrm>
        </p:spPr>
        <p:txBody>
          <a:bodyPr/>
          <a:lstStyle/>
          <a:p>
            <a:pPr algn="ctr">
              <a:buNone/>
            </a:pPr>
            <a:r>
              <a:rPr lang="hu-HU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Köszönöm az elmúlt 4 év közös munkáját!</a:t>
            </a:r>
          </a:p>
          <a:p>
            <a:pPr algn="ctr">
              <a:buNone/>
            </a:pPr>
            <a:endParaRPr lang="hu-HU" sz="40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>
              <a:buNone/>
            </a:pPr>
            <a:r>
              <a:rPr lang="hu-HU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Köszönöm figyelmüket!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4005064"/>
            <a:ext cx="425141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>
            <a:extLst>
              <a:ext uri="{FF2B5EF4-FFF2-40B4-BE49-F238E27FC236}">
                <a16:creationId xmlns:a16="http://schemas.microsoft.com/office/drawing/2014/main" id="{4EB426BC-329C-4D4F-B723-851FA7547551}"/>
              </a:ext>
            </a:extLst>
          </p:cNvPr>
          <p:cNvSpPr/>
          <p:nvPr/>
        </p:nvSpPr>
        <p:spPr>
          <a:xfrm>
            <a:off x="323528" y="620688"/>
            <a:ext cx="864096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>
                <a:latin typeface="Arial" panose="020B0604020202020204" pitchFamily="34" charset="0"/>
                <a:ea typeface="Times New Roman" panose="02020603050405020304" pitchFamily="18" charset="0"/>
              </a:rPr>
              <a:t>2017. február 01-jei választmányi ülés</a:t>
            </a:r>
          </a:p>
          <a:p>
            <a:endParaRPr lang="hu-HU" sz="8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Konfliktus alakult ki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Két vezetőségi tag lemondott tisztségéről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A Választmány 5 fővel továbbra is működő- és cselekvőképes maradt és mindent megtett Szövetségünk eredményes működéséért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a Választmány mindvégig tárgyszerű és higgadt maradt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Az események következtében Hunka Erika főtitkári tisztségéről lemondott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Bemutatásra került a BDO Kft. által készített ÁFA csökkentés hatásának elemzése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draft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anyag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38251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>
            <a:extLst>
              <a:ext uri="{FF2B5EF4-FFF2-40B4-BE49-F238E27FC236}">
                <a16:creationId xmlns:a16="http://schemas.microsoft.com/office/drawing/2014/main" id="{B2F9E773-C7F8-4316-91F7-8575C334ED7B}"/>
              </a:ext>
            </a:extLst>
          </p:cNvPr>
          <p:cNvSpPr/>
          <p:nvPr/>
        </p:nvSpPr>
        <p:spPr>
          <a:xfrm>
            <a:off x="611560" y="332656"/>
            <a:ext cx="842493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2017. február 20-i választmányi ülés</a:t>
            </a:r>
          </a:p>
          <a:p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A Választmány Hegyi Ákost kinevezte főtitkárnak</a:t>
            </a:r>
          </a:p>
          <a:p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2017. április 11-i választmányi ülés</a:t>
            </a:r>
          </a:p>
          <a:p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A végleges anyagot Szövetségünk eljuttatta miniszterekhez, államtitkárokhoz, illetve turisztikai döntéshozókhoz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Személyes konzultációk sora Áfa csökkentés témában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Az anyagot a tagság a tavaszi Közgyűlésen Miskolctapolcán ismerhette meg.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a Választmány egyetértett abban, hogy a döntéshozókat azonban már nem érdemes presszionálni a közeljövőben ÁFA ügyben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51288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>
            <a:extLst>
              <a:ext uri="{FF2B5EF4-FFF2-40B4-BE49-F238E27FC236}">
                <a16:creationId xmlns:a16="http://schemas.microsoft.com/office/drawing/2014/main" id="{93F034B6-608B-4982-BF41-BD812AFEB3F4}"/>
              </a:ext>
            </a:extLst>
          </p:cNvPr>
          <p:cNvSpPr/>
          <p:nvPr/>
        </p:nvSpPr>
        <p:spPr>
          <a:xfrm>
            <a:off x="827584" y="908720"/>
            <a:ext cx="81369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>
                <a:latin typeface="Arial" panose="020B0604020202020204" pitchFamily="34" charset="0"/>
                <a:ea typeface="Times New Roman" panose="02020603050405020304" pitchFamily="18" charset="0"/>
              </a:rPr>
              <a:t>Tavaszi Közgyűlés</a:t>
            </a:r>
          </a:p>
          <a:p>
            <a:r>
              <a:rPr lang="hu-HU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hu-H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Két nagyszerű és nagyon aktív kolléga került a Választmány tagjai sorába, </a:t>
            </a:r>
            <a:r>
              <a:rPr lang="hu-HU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Scheitzner</a:t>
            </a:r>
            <a:r>
              <a:rPr lang="hu-H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Beáta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és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Krampek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Mihály </a:t>
            </a:r>
            <a:endParaRPr lang="hu-HU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A Választmány úgy döntött, hogy a még jelölt tagokat is a későbbiekben rendszeresen meghívja a Választmányi ülésekre, így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Buranits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Ildikót,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Zsadon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Endrét és Lugosi Dénest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Alelnökké Boros László Attila került megválasztásra</a:t>
            </a:r>
          </a:p>
          <a:p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77925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>
            <a:extLst>
              <a:ext uri="{FF2B5EF4-FFF2-40B4-BE49-F238E27FC236}">
                <a16:creationId xmlns:a16="http://schemas.microsoft.com/office/drawing/2014/main" id="{381655BB-CC20-43AD-AB16-8B8D1B71A38A}"/>
              </a:ext>
            </a:extLst>
          </p:cNvPr>
          <p:cNvSpPr/>
          <p:nvPr/>
        </p:nvSpPr>
        <p:spPr>
          <a:xfrm>
            <a:off x="251520" y="548680"/>
            <a:ext cx="8424936" cy="72275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hu-HU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2017-ben 9  alkalommal tartottunk Választmányi ülést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hu-HU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Meghatároztunk négy kiemelt feladatot: ÁFA kérdéskör, az OEP finanszírozás, a 37-es rendelet és a Magyar Fürdőszövetség kommunikációja. 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Az ügyvezető elnök személyes feladatként kapta a MSZÉSZ, valamint a MTÜ a kapcsolat erősítését, illetve Szövetségünk pozíciójának erősítését.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Véleményeztük a Nemzeti Turizmusfejlesztési Stratégia 2030. munkaanyagot.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Számtalan egyeztetés az MTÜ és MSZÉSZ vezetőivel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hu-HU" dirty="0"/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hu-HU" u="sng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hu-HU" sz="20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963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>
            <a:extLst>
              <a:ext uri="{FF2B5EF4-FFF2-40B4-BE49-F238E27FC236}">
                <a16:creationId xmlns:a16="http://schemas.microsoft.com/office/drawing/2014/main" id="{89AADA8E-FB66-473B-8AC7-4939776679AD}"/>
              </a:ext>
            </a:extLst>
          </p:cNvPr>
          <p:cNvSpPr/>
          <p:nvPr/>
        </p:nvSpPr>
        <p:spPr>
          <a:xfrm>
            <a:off x="467544" y="720566"/>
            <a:ext cx="8280920" cy="5163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hu-HU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2017. őszén megalakult a Magyar Turisztikai Szövetség Alapítvány</a:t>
            </a:r>
          </a:p>
          <a:p>
            <a:pPr marL="342900" indent="-342900" algn="just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Szövetségünk elfogadottságát méltóképpen </a:t>
            </a:r>
            <a:r>
              <a:rPr lang="hu-HU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fémjelzi</a:t>
            </a:r>
            <a:r>
              <a:rPr lang="hu-H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az a tény, hogy 11 alapító tagjaként a Magyar Fürdőszövetség és ezen belül személyesen én felkérést kaptam, ezen Szövetség megalapítására</a:t>
            </a:r>
          </a:p>
          <a:p>
            <a:pPr marL="342900" indent="-342900" algn="just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Szövetségünk célkitűzéseit az Alapítványon keresztül tudja a lehető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legközvetlenebbül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és hatékonyan megjeleníteni</a:t>
            </a:r>
          </a:p>
        </p:txBody>
      </p:sp>
    </p:spTree>
    <p:extLst>
      <p:ext uri="{BB962C8B-B14F-4D97-AF65-F5344CB8AC3E}">
        <p14:creationId xmlns:p14="http://schemas.microsoft.com/office/powerpoint/2010/main" val="3358669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>
            <a:extLst>
              <a:ext uri="{FF2B5EF4-FFF2-40B4-BE49-F238E27FC236}">
                <a16:creationId xmlns:a16="http://schemas.microsoft.com/office/drawing/2014/main" id="{F684FDA6-01AC-47A6-A9A9-E4F2FCD7B430}"/>
              </a:ext>
            </a:extLst>
          </p:cNvPr>
          <p:cNvSpPr/>
          <p:nvPr/>
        </p:nvSpPr>
        <p:spPr>
          <a:xfrm>
            <a:off x="755576" y="620688"/>
            <a:ext cx="820891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>
                <a:latin typeface="Arial" panose="020B0604020202020204" pitchFamily="34" charset="0"/>
                <a:ea typeface="Times New Roman" panose="02020603050405020304" pitchFamily="18" charset="0"/>
              </a:rPr>
              <a:t>2017. ősz folyamán két szakértői anyag is készült</a:t>
            </a:r>
          </a:p>
          <a:p>
            <a:endParaRPr lang="hu-HU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A magyarországi fürdők gazdasági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erejének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felmérése</a:t>
            </a:r>
          </a:p>
          <a:p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gyógyszolgáltatások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államilag finanszírozott kezeléseivel kapcsolatos tanulmány készítésében részvétel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Várható, hogy ez évben elkészül az egészségturizmus stratégiája, a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gyógyszolgáltatások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, a gyógyvizek szerepéről új termékstratégia fog készülni.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Választmányunk nyitott a további együttműködésre a Magyar Turisztikai  Ügynökséggel és köszönettel veszi a különböző marketing akcióinkhoz eddig biztosított támogatást.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01926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>
            <a:extLst>
              <a:ext uri="{FF2B5EF4-FFF2-40B4-BE49-F238E27FC236}">
                <a16:creationId xmlns:a16="http://schemas.microsoft.com/office/drawing/2014/main" id="{9A6DA1DE-4CC7-4ABE-9890-21FA02585D4D}"/>
              </a:ext>
            </a:extLst>
          </p:cNvPr>
          <p:cNvSpPr/>
          <p:nvPr/>
        </p:nvSpPr>
        <p:spPr>
          <a:xfrm>
            <a:off x="179512" y="404664"/>
            <a:ext cx="8568952" cy="6592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hu-HU" b="1" dirty="0">
                <a:latin typeface="Arial" panose="020B0604020202020204" pitchFamily="34" charset="0"/>
                <a:ea typeface="Times New Roman" panose="02020603050405020304" pitchFamily="18" charset="0"/>
              </a:rPr>
              <a:t>Őszi Közgyűlés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hu-HU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hu-H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Az MTÜ vezérigazgatója, dr. </a:t>
            </a:r>
            <a:r>
              <a:rPr lang="hu-HU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Guller</a:t>
            </a:r>
            <a:r>
              <a:rPr lang="hu-H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Zoltán személyes jelenlétével és előadásával tisztelte meg Szövetségünket. 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Ünnepi Közgyűlésen emlékeztünk meg Szövetségünk alapításának 25 éves évfordulójára és ennek alkalmából díjak, elismerések kerültek átadásra. 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Új tagok kerültek felvételre.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A Közgazdasági és Jogi Szakbizottság neve módosult. 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létrejött a Wellness Ad-hoc Szakbizottság </a:t>
            </a:r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Scheitzner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Beáta vezetésével.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hu-HU" sz="20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371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>
            <a:extLst>
              <a:ext uri="{FF2B5EF4-FFF2-40B4-BE49-F238E27FC236}">
                <a16:creationId xmlns:a16="http://schemas.microsoft.com/office/drawing/2014/main" id="{F495D905-4B0A-4E7B-B4EB-4A1F8BE43655}"/>
              </a:ext>
            </a:extLst>
          </p:cNvPr>
          <p:cNvSpPr/>
          <p:nvPr/>
        </p:nvSpPr>
        <p:spPr>
          <a:xfrm>
            <a:off x="251520" y="692696"/>
            <a:ext cx="8496944" cy="7146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hu-HU" sz="2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2018-ban  02.15-én  és 04.11-én  tartott a Választmány ülést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Foglalkoztunk a </a:t>
            </a:r>
            <a:r>
              <a:rPr lang="hu-HU" sz="2200" dirty="0" err="1">
                <a:latin typeface="Arial" panose="020B0604020202020204" pitchFamily="34" charset="0"/>
                <a:cs typeface="Arial" panose="020B0604020202020204" pitchFamily="34" charset="0"/>
              </a:rPr>
              <a:t>TSZ-hez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kapcsolódó feladatainkkal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A kiemelt célok és feladatok értékelésével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Az adatvédelmi jogszabály tennivalóival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Az Alapszabály és SZMSZ aktualitásainak áttekintésével 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A tavaszi marketing kampány előkészítésével 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a szakbizottságok és Wellness Ad-hoc Szakbizottság tevékenységének áttekintésével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az ESPA és partneri státuszok áttekintésével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főtitkári beszámoló hangzott el és megkezdtük előkészíteni a tavaszi Közgyűlést.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hu-H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hu-HU" sz="20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2905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1769</TotalTime>
  <Words>1089</Words>
  <Application>Microsoft Office PowerPoint</Application>
  <PresentationFormat>Diavetítés a képernyőre (4:3 oldalarány)</PresentationFormat>
  <Paragraphs>188</Paragraphs>
  <Slides>17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24" baseType="lpstr">
      <vt:lpstr>Arial</vt:lpstr>
      <vt:lpstr>Calibri</vt:lpstr>
      <vt:lpstr>Constantia</vt:lpstr>
      <vt:lpstr>Times New Roman</vt:lpstr>
      <vt:lpstr>Wingdings</vt:lpstr>
      <vt:lpstr>Wingdings 2</vt:lpstr>
      <vt:lpstr>Áramlás</vt:lpstr>
      <vt:lpstr>Magyar Fürdőszövetség  Ügyvezető elnöki beszámoló     2018. május 10-11.  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Hazai vendégek</dc:title>
  <dc:creator>Miklos</dc:creator>
  <cp:lastModifiedBy>Kállai Zsuzsa</cp:lastModifiedBy>
  <cp:revision>247</cp:revision>
  <cp:lastPrinted>2018-04-20T08:16:59Z</cp:lastPrinted>
  <dcterms:created xsi:type="dcterms:W3CDTF">2006-03-28T13:46:43Z</dcterms:created>
  <dcterms:modified xsi:type="dcterms:W3CDTF">2018-05-07T09:17:09Z</dcterms:modified>
</cp:coreProperties>
</file>