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9"/>
  </p:notesMasterIdLst>
  <p:sldIdLst>
    <p:sldId id="261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293" r:id="rId18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Téma alapján készült stílus 1 – 4. jelölőszín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Téma alapján készült stílus 1 – 2. jelölőszín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éma alapján készült stílus 2 – 3. jelölőszín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91" autoAdjust="0"/>
    <p:restoredTop sz="90929"/>
  </p:normalViewPr>
  <p:slideViewPr>
    <p:cSldViewPr>
      <p:cViewPr varScale="1">
        <p:scale>
          <a:sx n="73" d="100"/>
          <a:sy n="73" d="100"/>
        </p:scale>
        <p:origin x="9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B6537A9-00C8-49F4-8FBD-7602697A8D1B}" type="datetimeFigureOut">
              <a:rPr lang="hu-HU"/>
              <a:pPr>
                <a:defRPr/>
              </a:pPr>
              <a:t>2018. 05. 07.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92AAF0-2544-482E-A98D-01FBD101CA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58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/>
          </a:p>
        </p:txBody>
      </p:sp>
      <p:sp>
        <p:nvSpPr>
          <p:cNvPr id="19460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A791C-052F-4FBD-8442-DE2C1EDE4189}" type="slidenum">
              <a:rPr lang="hu-HU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908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4056-0C9A-4DD2-91E5-A97EFF3FCF6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FBB8-7098-4A16-9DC3-00768E3B355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9A877-0D06-47D3-8701-33F691EBF8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A6F0E-9E13-48F3-A2FF-DD7CB2B8DC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C41D3-1BDB-40B6-9DE4-BA310D7B85B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CA4FB-5B92-409C-BB79-618694F4D50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95A82-0F41-443E-9C9E-75CED5803F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15A4-44B3-4C32-8786-D9BAA53E9C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EA08-B0F3-4683-9828-431EA61E2A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C372C-FEFA-4AD9-8670-8C521C2274F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65E19-3D49-48E5-8FB8-C0C07ECCC0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2CDC284-44C4-4446-804F-02612AF58FC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7" r:id="rId9"/>
    <p:sldLayoutId id="2147483765" r:id="rId10"/>
    <p:sldLayoutId id="2147483766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5184576"/>
          </a:xfrm>
        </p:spPr>
        <p:txBody>
          <a:bodyPr/>
          <a:lstStyle/>
          <a:p>
            <a:pPr algn="ctr"/>
            <a:r>
              <a:rPr lang="hu-HU" sz="3600" b="1" dirty="0"/>
              <a:t>Magyar Fürdőszövetség</a:t>
            </a:r>
            <a:br>
              <a:rPr lang="hu-HU" sz="3600" b="1" dirty="0"/>
            </a:br>
            <a:br>
              <a:rPr lang="hu-HU" sz="3600" b="1" dirty="0"/>
            </a:br>
            <a:r>
              <a:rPr lang="hu-HU" sz="3600" b="1" dirty="0"/>
              <a:t>Ügyvezető elnöki beszámoló</a:t>
            </a:r>
            <a:br>
              <a:rPr lang="hu-HU" sz="3600" dirty="0"/>
            </a:br>
            <a:br>
              <a:rPr lang="hu-HU" sz="3600" dirty="0"/>
            </a:br>
            <a:br>
              <a:rPr lang="hu-HU" sz="3600" dirty="0"/>
            </a:br>
            <a:br>
              <a:rPr lang="hu-HU" sz="2800" dirty="0"/>
            </a:br>
            <a:br>
              <a:rPr lang="hu-HU" sz="2800" dirty="0"/>
            </a:br>
            <a:r>
              <a:rPr lang="hu-HU" sz="2400" dirty="0"/>
              <a:t>2018. május 10-11.</a:t>
            </a:r>
            <a:br>
              <a:rPr lang="hu-HU" sz="3600" dirty="0"/>
            </a:br>
            <a:br>
              <a:rPr lang="hu-HU" sz="3600" dirty="0"/>
            </a:br>
            <a:endParaRPr lang="hu-HU" sz="36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740" y="5373216"/>
            <a:ext cx="2631954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E282853-A97A-4187-AA31-EAC6735DBDF9}"/>
              </a:ext>
            </a:extLst>
          </p:cNvPr>
          <p:cNvSpPr/>
          <p:nvPr/>
        </p:nvSpPr>
        <p:spPr>
          <a:xfrm>
            <a:off x="611560" y="548680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hu-HU" b="1" i="1" dirty="0">
                <a:latin typeface="Arial" panose="020B0604020202020204" pitchFamily="34" charset="0"/>
                <a:ea typeface="Times New Roman" panose="02020603050405020304" pitchFamily="18" charset="0"/>
              </a:rPr>
              <a:t>A Magyar Fürdőszövetség 2014 – 16 közötti feladatai</a:t>
            </a:r>
            <a:endParaRPr lang="hu-HU" sz="1800" dirty="0">
              <a:ea typeface="Times New Roman" panose="02020603050405020304" pitchFamily="18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45F9A42-D218-4FB0-A1D8-83742F45D563}"/>
              </a:ext>
            </a:extLst>
          </p:cNvPr>
          <p:cNvSpPr txBox="1"/>
          <p:nvPr/>
        </p:nvSpPr>
        <p:spPr>
          <a:xfrm>
            <a:off x="254563" y="1013955"/>
            <a:ext cx="888943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u="sng" dirty="0">
                <a:latin typeface="Arial" panose="020B0604020202020204" pitchFamily="34" charset="0"/>
                <a:cs typeface="Arial" panose="020B0604020202020204" pitchFamily="34" charset="0"/>
              </a:rPr>
              <a:t>Szervezeti feladatok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Passzív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tagjainkkal kapcsolatfelvétel és aktivizálásuk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Pártoló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tagok bővülésének fékezése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Főtitkár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mellé fő állású munkatárs, adminisztrátor, menedzser 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alkalmazása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Alapszabály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és Szervezeti és Működési Szabályzat megújítása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Elmaradt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tagdíjak behajtása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szakbizottságok munkájának megerősítése, kiterjesztése,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 intenzív, nyílt szakbizottsági tevékenység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Szakmai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konferenciák szervezése különböző témákban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Szorosabb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együttműködés a Balneológiai Egyesülettel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Fürdőszövetség képviseletében az állásfoglalások és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 megnyilvánulások körültekintő és konszenzuson alapuló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 előkészítése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taglista, címlista, képviseleti lista folyamatos frissítése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621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16E3FE09-027B-49F4-B978-481AC0053C51}"/>
              </a:ext>
            </a:extLst>
          </p:cNvPr>
          <p:cNvSpPr txBox="1"/>
          <p:nvPr/>
        </p:nvSpPr>
        <p:spPr>
          <a:xfrm>
            <a:off x="107504" y="0"/>
            <a:ext cx="10401379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u="sng" dirty="0">
                <a:latin typeface="Arial" panose="020B0604020202020204" pitchFamily="34" charset="0"/>
                <a:cs typeface="Arial" panose="020B0604020202020204" pitchFamily="34" charset="0"/>
              </a:rPr>
              <a:t>Kiemelt feladatok 2014-16</a:t>
            </a:r>
          </a:p>
          <a:p>
            <a:endParaRPr lang="hu-H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200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Kormányzati lobbi erősítése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Kedvezményes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ÁFA kulcs visszaállításának kezdeményezése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NEAK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finanszírozás minimum 20 %-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történő emelésének kérése</a:t>
            </a:r>
          </a:p>
          <a:p>
            <a:pPr lvl="0"/>
            <a:r>
              <a:rPr lang="hu-HU" sz="2200" dirty="0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37-es rendelet Szövetségen belüli egységes álláspont kialakítása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és a módosítás szorgalmazása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fürdős szakmát érintő OKJ-s képzésekkel való érdemi,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eredményes foglalkozás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fürdős védjegy rendszer nemzeti védjegy rendszerré alakítása,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a védjegy rendszerrel kapcsolatos szövetségi tevékenységünk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megújítása, az ezzel kapcsolatos adminisztrációs és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könyvelési feladatok ellátása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Szövetségünk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társadalmi  elismertségének növelése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Kezdeményezni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 SZÉP kártya, Erzsébet utalvány adó- és járulék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csökkentését, valamint a SZÉP kártya egyes alszámláinak bővebb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felhasználási lehetőségét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Szövetségünk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kommunikációjának „nagyobb lendület” adása</a:t>
            </a:r>
          </a:p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Gyógyhelyek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, gyógyfürdők gyógyászati tevékenységének, </a:t>
            </a:r>
          </a:p>
          <a:p>
            <a:pPr lvl="0"/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attrakciók fejlesztésének kiemelt kormányzati támogatása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1985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63C03DB4-83A1-45CE-9C0F-AC56E46757CA}"/>
              </a:ext>
            </a:extLst>
          </p:cNvPr>
          <p:cNvSpPr txBox="1"/>
          <p:nvPr/>
        </p:nvSpPr>
        <p:spPr>
          <a:xfrm>
            <a:off x="107504" y="0"/>
            <a:ext cx="9052885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100" u="sng" dirty="0">
                <a:latin typeface="Arial" panose="020B0604020202020204" pitchFamily="34" charset="0"/>
                <a:cs typeface="Arial" panose="020B0604020202020204" pitchFamily="34" charset="0"/>
              </a:rPr>
              <a:t>Gazdasági feladatok 2014-16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Egészségpénztári kártyák belépővé való felhasználásának lehetősége    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A fürdők működését segítendő, működési költségeket csökkentő, a képzettségeket növelő pályázati kiírások szorgalmazása</a:t>
            </a:r>
          </a:p>
          <a:p>
            <a:pPr lvl="0"/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szálláshelyek építésének, felújításának, támogatásának 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újragondolása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Készüljön tanulmány a gyógyhelyek, szálláshelyek ellátottságáról, illetve ehhez kapcsolódóan a fürdők kihasználtságáról, közvetlen szállodai kapcsolattal vagy anélkül</a:t>
            </a:r>
          </a:p>
          <a:p>
            <a:r>
              <a:rPr lang="hu-HU" sz="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hu-HU" sz="2100" u="sng" dirty="0">
                <a:latin typeface="Arial" panose="020B0604020202020204" pitchFamily="34" charset="0"/>
                <a:cs typeface="Arial" panose="020B0604020202020204" pitchFamily="34" charset="0"/>
              </a:rPr>
              <a:t>Marketing feladatok 2014-16</a:t>
            </a:r>
            <a:endParaRPr lang="hu-H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Szövetségünk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honlapjának megújítása</a:t>
            </a:r>
          </a:p>
          <a:p>
            <a:pPr lvl="0"/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Kiállításokon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való közös megjelenés</a:t>
            </a:r>
          </a:p>
          <a:p>
            <a:pPr lvl="0"/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Gyógyvízország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az országmarketinghez szükséges források biztosítása</a:t>
            </a:r>
          </a:p>
          <a:p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Tájékoztató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műsor a magyar gyógyvizekről, azok gyógyító hatásairól,  </a:t>
            </a:r>
          </a:p>
          <a:p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      gyógyhelyek bemutatása</a:t>
            </a:r>
          </a:p>
          <a:p>
            <a:pPr lvl="0"/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Közös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marketing tevékenység, az akciók további szélesítése, erősítése</a:t>
            </a:r>
          </a:p>
          <a:p>
            <a:pPr lvl="0"/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Magyar Turizmus Zrt-vel külföldön közösen kellene kampányolni, </a:t>
            </a:r>
          </a:p>
          <a:p>
            <a:pPr lvl="0"/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     reklámkampány</a:t>
            </a:r>
          </a:p>
          <a:p>
            <a:pPr lvl="0"/>
            <a:r>
              <a:rPr lang="hu-HU" sz="20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100" dirty="0" err="1">
                <a:latin typeface="Arial" panose="020B0604020202020204" pitchFamily="34" charset="0"/>
                <a:cs typeface="Arial" panose="020B0604020202020204" pitchFamily="34" charset="0"/>
              </a:rPr>
              <a:t>Sulival</a:t>
            </a:r>
            <a:r>
              <a:rPr lang="hu-HU" sz="2100" dirty="0">
                <a:latin typeface="Arial" panose="020B0604020202020204" pitchFamily="34" charset="0"/>
                <a:cs typeface="Arial" panose="020B0604020202020204" pitchFamily="34" charset="0"/>
              </a:rPr>
              <a:t> a strandra akció bevezetése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7566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E12ABFA3-4A47-4DF2-AC5C-7EB75066CF80}"/>
              </a:ext>
            </a:extLst>
          </p:cNvPr>
          <p:cNvSpPr txBox="1"/>
          <p:nvPr/>
        </p:nvSpPr>
        <p:spPr>
          <a:xfrm>
            <a:off x="251520" y="692696"/>
            <a:ext cx="88924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/>
              <a:t>Üzemeltetési és Szolgáltatási feladatok 2014-16</a:t>
            </a:r>
            <a:endParaRPr lang="hu-HU" dirty="0"/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A</a:t>
            </a:r>
            <a:r>
              <a:rPr lang="hu-HU" dirty="0"/>
              <a:t> vezetők és szakemberek tapasztalatcseréjének erősítése</a:t>
            </a: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Határokon</a:t>
            </a:r>
            <a:r>
              <a:rPr lang="hu-HU" dirty="0"/>
              <a:t> átnyúló egészségügyi szolgáltatások és a TB </a:t>
            </a:r>
          </a:p>
          <a:p>
            <a:pPr lvl="0"/>
            <a:r>
              <a:rPr lang="hu-HU" dirty="0"/>
              <a:t>       támogatások problematikája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/>
              <a:t>A mozgásszervi szakorvosok számának csökkenését megakadályozó hosszú távú koncepció kidolgozása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dirty="0"/>
              <a:t>A gyógyfürdők orvosai kaphassanak beutalási jogosultságot</a:t>
            </a: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A</a:t>
            </a:r>
            <a:r>
              <a:rPr lang="hu-HU" dirty="0"/>
              <a:t> fürdőkkel kapcsolatos műszaki szabványok aktualizálása, </a:t>
            </a:r>
          </a:p>
          <a:p>
            <a:pPr lvl="0"/>
            <a:r>
              <a:rPr lang="hu-HU" dirty="0"/>
              <a:t>       európai uniós szabványok lefordítása </a:t>
            </a:r>
          </a:p>
          <a:p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A</a:t>
            </a:r>
            <a:r>
              <a:rPr lang="hu-HU" dirty="0"/>
              <a:t> fürdők üzemeltetésére, működésére vonatkozó magyar </a:t>
            </a:r>
          </a:p>
          <a:p>
            <a:r>
              <a:rPr lang="hu-HU" dirty="0"/>
              <a:t>       szabványok készítése, fordítása</a:t>
            </a: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dirty="0" err="1"/>
              <a:t>A</a:t>
            </a:r>
            <a:r>
              <a:rPr lang="hu-HU" dirty="0"/>
              <a:t> </a:t>
            </a:r>
            <a:r>
              <a:rPr lang="hu-HU" dirty="0" err="1"/>
              <a:t>gyógyturizmus</a:t>
            </a:r>
            <a:r>
              <a:rPr lang="hu-HU" dirty="0"/>
              <a:t> mellett nagyobb hangsúlyt kapjanak a strandok és  </a:t>
            </a:r>
          </a:p>
          <a:p>
            <a:pPr lvl="0"/>
            <a:r>
              <a:rPr lang="hu-HU" dirty="0"/>
              <a:t>    uszodák </a:t>
            </a: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</a:t>
            </a:r>
            <a:r>
              <a:rPr lang="hu-HU" dirty="0" err="1"/>
              <a:t>A</a:t>
            </a:r>
            <a:r>
              <a:rPr lang="hu-HU" dirty="0"/>
              <a:t> fürdő alkalmazottak közfeladatot ellátó hivatalos védett személlyé </a:t>
            </a:r>
          </a:p>
          <a:p>
            <a:pPr lvl="0"/>
            <a:r>
              <a:rPr lang="hu-HU" dirty="0"/>
              <a:t>   nyilváníttatása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847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BA2FDD73-2736-4D38-B0C2-7A303B9A7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596445"/>
            <a:ext cx="8568953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u-HU" altLang="hu-HU" sz="2200" i="1" u="sng" dirty="0"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kumimoji="0" lang="hu-HU" altLang="hu-HU" sz="220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gyéb feladatok és történések  2014-16</a:t>
            </a:r>
            <a:endParaRPr kumimoji="0" lang="hu-HU" altLang="hu-HU" sz="220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kumimoji="0" lang="hu-HU" altLang="hu-H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Fővárosi Turisztikai Kerekasztal fórumon </a:t>
            </a:r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Fürdőszövetséget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továbbra is Juhász Szabolcs és Szőke László képviselik</a:t>
            </a:r>
            <a:endParaRPr kumimoji="0" lang="hu-HU" altLang="hu-H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kumimoji="0" lang="hu-HU" altLang="hu-H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Fürdőszolgáltatás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Szakágazati Párbeszéd Bizottság munkaadói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oldal tagjai: dr. Németh István, Juhász Szabolcs, Szalai Tibor,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póttag Varga Judit. A Párbeszéd Bizottság nem tudta elvégezni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munkáját, mivel a munkaadói oldal képviseletében nem felelt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meg a jogszabályi követelményeknek a Szakszervezet</a:t>
            </a:r>
            <a:endParaRPr kumimoji="0" lang="hu-HU" altLang="hu-H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kumimoji="0" lang="hu-HU" altLang="hu-H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Magyar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Szabványügyi Testületben a Magyar Fürdőszövetséget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hu-HU" altLang="hu-H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Diósné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Benedek Judit  és Kovács László a műszaki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szakbizottság volt elnöke képviseli</a:t>
            </a:r>
            <a:endParaRPr kumimoji="0" lang="hu-HU" altLang="hu-H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kumimoji="0" lang="hu-HU" altLang="hu-H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Az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ESPA-</a:t>
            </a:r>
            <a:r>
              <a:rPr kumimoji="0" lang="hu-HU" altLang="hu-H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való kapcsolat rendezése, Mezősi Csilla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képviselte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Szövetségünket </a:t>
            </a:r>
            <a:endParaRPr kumimoji="0" lang="hu-HU" altLang="hu-H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kumimoji="0" lang="hu-HU" altLang="hu-HU" sz="2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Különböző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konferenciákon való részével, Szövetségünk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képviselete – dr. Németh István, Czeglédi Gyula</a:t>
            </a:r>
            <a:r>
              <a:rPr lang="hu-HU" altLang="hu-HU" sz="2200" dirty="0"/>
              <a:t>,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Csehország, </a:t>
            </a:r>
          </a:p>
          <a:p>
            <a:pPr lvl="0" algn="just"/>
            <a:r>
              <a:rPr lang="hu-HU" altLang="hu-HU" sz="22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Pozsony, Hajdúszoboszló, Hévíz, stb.</a:t>
            </a:r>
            <a:endParaRPr kumimoji="0" lang="hu-HU" altLang="hu-H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just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>
                <a:latin typeface="Wingdings" panose="05000000000000000000" pitchFamily="2" charset="2"/>
                <a:cs typeface="Arial" panose="020B0604020202020204" pitchFamily="34" charset="0"/>
              </a:rPr>
              <a:t> </a:t>
            </a:r>
            <a:r>
              <a:rPr kumimoji="0" lang="hu-HU" altLang="hu-HU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OKJ-s képzésekhez vizsgáztatók kiválasztása</a:t>
            </a:r>
            <a:endParaRPr kumimoji="0" lang="hu-HU" altLang="hu-HU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06598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C17FCDD9-BE49-41F7-BE39-91DD225E1429}"/>
              </a:ext>
            </a:extLst>
          </p:cNvPr>
          <p:cNvSpPr txBox="1"/>
          <p:nvPr/>
        </p:nvSpPr>
        <p:spPr>
          <a:xfrm>
            <a:off x="179512" y="404664"/>
            <a:ext cx="878497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hangingPunct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altLang="hu-HU" sz="2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Személyes</a:t>
            </a:r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tárgyalások folytatása az NGM-</a:t>
            </a:r>
            <a:r>
              <a:rPr lang="hu-HU" altLang="hu-HU" sz="2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mel</a:t>
            </a:r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az EMMI-vel, a </a:t>
            </a:r>
          </a:p>
          <a:p>
            <a:pPr lvl="0" algn="just" eaLnBrk="0" hangingPunct="0"/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NEAK képviselőivel, a Statisztikai Hivatal vezetőivel, a Turizmus </a:t>
            </a:r>
          </a:p>
          <a:p>
            <a:pPr lvl="0" algn="just" eaLnBrk="0" hangingPunct="0"/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Zrt. és a turisztikai helyettes államtitkársággal</a:t>
            </a:r>
            <a:endParaRPr lang="hu-HU" alt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altLang="hu-HU" sz="2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Együttműködési</a:t>
            </a:r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megállapodás a Magyar Nemzeti Értéktárral – </a:t>
            </a:r>
          </a:p>
          <a:p>
            <a:pPr lvl="0" algn="just" eaLnBrk="0" hangingPunct="0"/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Hungarikum legyen a magyar gyógyvíz</a:t>
            </a:r>
            <a:endParaRPr lang="hu-HU" alt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altLang="hu-HU" sz="2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Sajtótájékoztatók</a:t>
            </a:r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évente egy-két alkalommal az államtitkársággal, </a:t>
            </a:r>
          </a:p>
          <a:p>
            <a:pPr lvl="0" algn="just" eaLnBrk="0" hangingPunct="0"/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illetve a Turizmus Zrt. képviselőivel szezon kezdésekor, illetve </a:t>
            </a:r>
          </a:p>
          <a:p>
            <a:pPr lvl="0" algn="just" eaLnBrk="0" hangingPunct="0"/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akciók, különböző marketing akciók nyitányaként</a:t>
            </a:r>
            <a:endParaRPr lang="hu-HU" alt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altLang="hu-HU" sz="2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Gyógyvízkutatások</a:t>
            </a:r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lajstromozása és hétköznapi nyelvre történő </a:t>
            </a:r>
          </a:p>
          <a:p>
            <a:pPr lvl="0" algn="just" eaLnBrk="0" hangingPunct="0"/>
            <a:r>
              <a:rPr lang="hu-HU" altLang="hu-H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fordítása</a:t>
            </a:r>
            <a:endParaRPr lang="hu-HU" alt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Együttműködési</a:t>
            </a:r>
            <a:r>
              <a:rPr lang="hu-HU" dirty="0"/>
              <a:t> megállapodás a Magyar Turizmus Zrt-vel</a:t>
            </a: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A</a:t>
            </a:r>
            <a:r>
              <a:rPr lang="hu-HU" dirty="0"/>
              <a:t> turisztikai államtitkárság szervezésében, koordinálásában </a:t>
            </a:r>
          </a:p>
          <a:p>
            <a:pPr lvl="0"/>
            <a:r>
              <a:rPr lang="hu-HU" dirty="0"/>
              <a:t>       országos gyógyvíz kutatás előkészítése, előkészületei</a:t>
            </a: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Nyári</a:t>
            </a:r>
            <a:r>
              <a:rPr lang="hu-HU" dirty="0"/>
              <a:t> szünet tervezett megrövidítésével szembeni határozott </a:t>
            </a:r>
          </a:p>
          <a:p>
            <a:pPr lvl="0"/>
            <a:r>
              <a:rPr lang="hu-HU" dirty="0"/>
              <a:t>      fellépés és kiállás</a:t>
            </a:r>
          </a:p>
          <a:p>
            <a:pPr lvl="0"/>
            <a:r>
              <a:rPr lang="hu-HU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dirty="0" err="1"/>
              <a:t>ESPA</a:t>
            </a:r>
            <a:r>
              <a:rPr lang="hu-HU" dirty="0"/>
              <a:t> képviselőivel, vezérkarával való személyes találkozások, </a:t>
            </a:r>
          </a:p>
          <a:p>
            <a:pPr lvl="0"/>
            <a:r>
              <a:rPr lang="hu-HU" dirty="0"/>
              <a:t>      egyeztetések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6069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424BE74-C67B-47DF-BF90-2A7593D9A63D}"/>
              </a:ext>
            </a:extLst>
          </p:cNvPr>
          <p:cNvSpPr txBox="1"/>
          <p:nvPr/>
        </p:nvSpPr>
        <p:spPr>
          <a:xfrm>
            <a:off x="179513" y="476672"/>
            <a:ext cx="878497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ESPA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tagdíj Turizmus Zrt. által történő átvállaltatásának intézése</a:t>
            </a:r>
          </a:p>
          <a:p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Védjegy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rendszer, minősítő rendszer felülvizsgálata</a:t>
            </a:r>
          </a:p>
          <a:p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 Pro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Turismo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elismerésre javaslattételre kaptunk lehetőséget,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Szőke Lászlót jelöltük, aki átvette (2015.12.) az elismerést</a:t>
            </a:r>
          </a:p>
          <a:p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 Kapcsolataink erősítése a Magyar Egészségturizmus Marketing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 Egyesülettel, Fürdővárosok Szövetségével, a Magyar Szállodák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 és Éttermek Szövetségével</a:t>
            </a:r>
          </a:p>
          <a:p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turizmus kormánybiztosával három alkalommal is személyes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találkozó és egyeztetés lehetősége félév alatt</a:t>
            </a:r>
          </a:p>
          <a:p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Juhász</a:t>
            </a:r>
            <a:r>
              <a:rPr lang="hu-HU" sz="2200" u="sng" dirty="0">
                <a:latin typeface="Arial" panose="020B0604020202020204" pitchFamily="34" charset="0"/>
                <a:cs typeface="Arial" panose="020B0604020202020204" pitchFamily="34" charset="0"/>
              </a:rPr>
              <a:t> Szabolcs főtitkár 2016. novembertől nem tölti be a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u-HU" sz="2200" u="sng" dirty="0">
                <a:latin typeface="Arial" panose="020B0604020202020204" pitchFamily="34" charset="0"/>
                <a:cs typeface="Arial" panose="020B0604020202020204" pitchFamily="34" charset="0"/>
              </a:rPr>
              <a:t> funkciót, MTÜ egészségturizmusért felelős igazgató</a:t>
            </a: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Boros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László Attila felmondott a Gyula Várfürdőben, Bükfürdőn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lett vezérigazgató </a:t>
            </a:r>
          </a:p>
          <a:p>
            <a:r>
              <a:rPr lang="hu-HU" sz="2200" dirty="0" err="1">
                <a:latin typeface="Wingdings" panose="05000000000000000000" pitchFamily="2" charset="2"/>
                <a:cs typeface="Arial" panose="020B0604020202020204" pitchFamily="34" charset="0"/>
              </a:rPr>
              <a:t>üü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Kommunikációs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aktivitás 2016. szeptember, október, november     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hónapokban – ÁFA csökkentés elérése érdekében    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szeptemberben sajtó tájékoztató, októberben VKDSZ-szel közös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rendezvény és sajtó nyilatkozatok, novemberben Közgyűlésen </a:t>
            </a:r>
          </a:p>
          <a:p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    sajtó nyilvánosság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48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836713"/>
            <a:ext cx="9036496" cy="4104456"/>
          </a:xfrm>
        </p:spPr>
        <p:txBody>
          <a:bodyPr/>
          <a:lstStyle/>
          <a:p>
            <a:pPr algn="ctr">
              <a:buNone/>
            </a:pP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Köszönöm az elmúlt 4 év közös munkáját!</a:t>
            </a:r>
          </a:p>
          <a:p>
            <a:pPr algn="ctr">
              <a:buNone/>
            </a:pPr>
            <a:endParaRPr lang="hu-HU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None/>
            </a:pPr>
            <a:r>
              <a:rPr lang="hu-HU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Köszönöm figyelmüket!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05064"/>
            <a:ext cx="425141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4EB426BC-329C-4D4F-B723-851FA7547551}"/>
              </a:ext>
            </a:extLst>
          </p:cNvPr>
          <p:cNvSpPr/>
          <p:nvPr/>
        </p:nvSpPr>
        <p:spPr>
          <a:xfrm>
            <a:off x="323528" y="620688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2017. február 01-jei választmányi ülés</a:t>
            </a:r>
          </a:p>
          <a:p>
            <a:endParaRPr lang="hu-HU" sz="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Konfliktus alakult ki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Két vezetőségi tag lemondott tisztségéről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Választmány 5 fővel továbbra is működő- és cselekvőképes maradt és mindent megtett Szövetségünk eredményes működéséért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Választmány mindvégig tárgyszerű és higgadt maradt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Az események következtében Hunka Erika főtitkári tisztségéről lemondott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Bemutatásra került a BDO Kft. által készített ÁFA csökkentés hatásának elemzése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draft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anyag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825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B2F9E773-C7F8-4316-91F7-8575C334ED7B}"/>
              </a:ext>
            </a:extLst>
          </p:cNvPr>
          <p:cNvSpPr/>
          <p:nvPr/>
        </p:nvSpPr>
        <p:spPr>
          <a:xfrm>
            <a:off x="611560" y="332656"/>
            <a:ext cx="842493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2017. február 20-i választmányi ülés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Választmány Hegyi Ákost kinevezte főtitkárnak</a:t>
            </a:r>
          </a:p>
          <a:p>
            <a:endParaRPr lang="hu-H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2017. április 11-i választmányi ülés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végleges anyagot Szövetségünk eljuttatta miniszterekhez, államtitkárokhoz, illetve turisztikai döntéshozókhoz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Személyes konzultációk sora Áfa csökkentés témában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Az anyagot a tagság a tavaszi Közgyűlésen Miskolctapolcán ismerhette meg.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Választmány egyetértett abban, hogy a döntéshozókat azonban már nem érdemes presszionálni a közeljövőben ÁFA ügyben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128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93F034B6-608B-4982-BF41-BD812AFEB3F4}"/>
              </a:ext>
            </a:extLst>
          </p:cNvPr>
          <p:cNvSpPr/>
          <p:nvPr/>
        </p:nvSpPr>
        <p:spPr>
          <a:xfrm>
            <a:off x="827584" y="90872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Tavaszi Közgyűlés</a:t>
            </a:r>
          </a:p>
          <a:p>
            <a:r>
              <a:rPr lang="hu-H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Két nagyszerű és nagyon aktív kolléga került a Választmány tagjai sorába, </a:t>
            </a:r>
            <a:r>
              <a:rPr lang="hu-H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Scheitzner</a:t>
            </a:r>
            <a:r>
              <a:rPr lang="hu-H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Beáta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Krampek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Mihály </a:t>
            </a:r>
            <a:endParaRPr lang="hu-H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Választmány úgy döntött, hogy a még jelölt tagokat is a későbbiekben rendszeresen meghívja a Választmányi ülésekre, így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Buranits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Ildikót,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Zsadon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Endrét és Lugosi Dénest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Alelnökké Boros László Attila került megválasztásra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792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381655BB-CC20-43AD-AB16-8B8D1B71A38A}"/>
              </a:ext>
            </a:extLst>
          </p:cNvPr>
          <p:cNvSpPr/>
          <p:nvPr/>
        </p:nvSpPr>
        <p:spPr>
          <a:xfrm>
            <a:off x="251520" y="548680"/>
            <a:ext cx="8424936" cy="7227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2017-ben 9  alkalommal tartottunk Választmányi ülést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Meghatároztunk négy kiemelt feladatot: ÁFA kérdéskör, az OEP finanszírozás, a 37-es rendelet és a Magyar Fürdőszövetség kommunikációja.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Az ügyvezető elnök személyes feladatként kapta a MSZÉSZ, valamint a MTÜ a kapcsolat erősítését, illetve Szövetségünk pozíciójának erősítését.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Véleményeztük a Nemzeti Turizmusfejlesztési Stratégia 2030. munkaanyagot.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Számtalan egyeztetés az MTÜ és MSZÉSZ vezetőivel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u="sng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hu-H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6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89AADA8E-FB66-473B-8AC7-4939776679AD}"/>
              </a:ext>
            </a:extLst>
          </p:cNvPr>
          <p:cNvSpPr/>
          <p:nvPr/>
        </p:nvSpPr>
        <p:spPr>
          <a:xfrm>
            <a:off x="467544" y="720566"/>
            <a:ext cx="8280920" cy="5163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hu-H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2017. őszén megalakult a Magyar Turisztikai Szövetség Alapítvány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Szövetségünk elfogadottságát méltóképpen </a:t>
            </a:r>
            <a:r>
              <a:rPr lang="hu-H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fémjelzi</a:t>
            </a:r>
            <a:r>
              <a:rPr lang="hu-H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az a tény, hogy 11 alapító tagjaként a Magyar Fürdőszövetség és ezen belül személyesen én felkérést kaptam, ezen Szövetség megalapítására</a:t>
            </a:r>
          </a:p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Szövetségünk célkitűzéseit az Alapítványon keresztül tudja a lehető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legközvetlenebbül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és hatékonyan megjeleníteni</a:t>
            </a:r>
          </a:p>
        </p:txBody>
      </p:sp>
    </p:spTree>
    <p:extLst>
      <p:ext uri="{BB962C8B-B14F-4D97-AF65-F5344CB8AC3E}">
        <p14:creationId xmlns:p14="http://schemas.microsoft.com/office/powerpoint/2010/main" val="335866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F684FDA6-01AC-47A6-A9A9-E4F2FCD7B430}"/>
              </a:ext>
            </a:extLst>
          </p:cNvPr>
          <p:cNvSpPr/>
          <p:nvPr/>
        </p:nvSpPr>
        <p:spPr>
          <a:xfrm>
            <a:off x="755576" y="620688"/>
            <a:ext cx="820891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2017. ősz folyamán két szakértői anyag is készült</a:t>
            </a:r>
          </a:p>
          <a:p>
            <a:endParaRPr lang="hu-HU" dirty="0">
              <a:latin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magyarországi fürdők gazdasági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erejének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felmérése</a:t>
            </a:r>
          </a:p>
          <a:p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gyógyszolgáltatások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államilag finanszírozott kezeléseivel kapcsolatos tanulmány készítésében részvétel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Várható, hogy ez évben elkészül az egészségturizmus stratégiája, a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gyógyszolgáltatások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, a gyógyvizek szerepéről új termékstratégia fog készülni.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Választmányunk nyitott a további együttműködésre a Magyar Turisztikai  Ügynökséggel és köszönettel veszi a különböző marketing akcióinkhoz eddig biztosított támogatást.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192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9A6DA1DE-4CC7-4ABE-9890-21FA02585D4D}"/>
              </a:ext>
            </a:extLst>
          </p:cNvPr>
          <p:cNvSpPr/>
          <p:nvPr/>
        </p:nvSpPr>
        <p:spPr>
          <a:xfrm>
            <a:off x="179512" y="404664"/>
            <a:ext cx="8568952" cy="6592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b="1" dirty="0">
                <a:latin typeface="Arial" panose="020B0604020202020204" pitchFamily="34" charset="0"/>
                <a:ea typeface="Times New Roman" panose="02020603050405020304" pitchFamily="18" charset="0"/>
              </a:rPr>
              <a:t>Őszi Közgyűlés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Az MTÜ vezérigazgatója, dr. </a:t>
            </a:r>
            <a:r>
              <a:rPr lang="hu-HU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Guller</a:t>
            </a:r>
            <a:r>
              <a:rPr lang="hu-H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Zoltán személyes jelenlétével és előadásával tisztelte meg Szövetségünket.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Ünnepi Közgyűlésen emlékeztünk meg Szövetségünk alapításának 25 éves évfordulójára és ennek alkalmából díjak, elismerések kerültek átadásra.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Új tagok kerültek felvételre.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A Közgazdasági és Jogi Szakbizottság neve módosult.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létrejött a Wellness Ad-hoc Szakbizottság </a:t>
            </a:r>
            <a:r>
              <a:rPr lang="hu-HU" dirty="0" err="1">
                <a:latin typeface="Arial" panose="020B0604020202020204" pitchFamily="34" charset="0"/>
                <a:cs typeface="Arial" panose="020B0604020202020204" pitchFamily="34" charset="0"/>
              </a:rPr>
              <a:t>Scheitzner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Beáta vezetésével.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37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F495D905-4B0A-4E7B-B4EB-4A1F8BE43655}"/>
              </a:ext>
            </a:extLst>
          </p:cNvPr>
          <p:cNvSpPr/>
          <p:nvPr/>
        </p:nvSpPr>
        <p:spPr>
          <a:xfrm>
            <a:off x="251520" y="692696"/>
            <a:ext cx="8496944" cy="7146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u-HU" sz="2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2018-ban  02.15-én  és 04.11-én  tartott a Választmány ülést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Foglalkoztunk a </a:t>
            </a:r>
            <a:r>
              <a:rPr lang="hu-HU" sz="2200" dirty="0" err="1">
                <a:latin typeface="Arial" panose="020B0604020202020204" pitchFamily="34" charset="0"/>
                <a:cs typeface="Arial" panose="020B0604020202020204" pitchFamily="34" charset="0"/>
              </a:rPr>
              <a:t>TSZ-hez</a:t>
            </a: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 kapcsolódó feladatainkkal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kiemelt célok és feladatok értékelésével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Az adatvédelmi jogszabály tennivalóival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Az Alapszabály és SZMSZ aktualitásainak áttekintésével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tavaszi marketing kampány előkészítésével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 szakbizottságok és Wellness Ad-hoc Szakbizottság tevékenységének áttekintésével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az ESPA és partneri státuszok áttekintésével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hu-HU" sz="2200" dirty="0">
                <a:latin typeface="Arial" panose="020B0604020202020204" pitchFamily="34" charset="0"/>
                <a:cs typeface="Arial" panose="020B0604020202020204" pitchFamily="34" charset="0"/>
              </a:rPr>
              <a:t>főtitkári beszámoló hangzott el és megkezdtük előkészíteni a tavaszi Közgyűlést.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hu-H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90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1769</TotalTime>
  <Words>1089</Words>
  <Application>Microsoft Office PowerPoint</Application>
  <PresentationFormat>Diavetítés a képernyőre (4:3 oldalarány)</PresentationFormat>
  <Paragraphs>188</Paragraphs>
  <Slides>17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Times New Roman</vt:lpstr>
      <vt:lpstr>Wingdings</vt:lpstr>
      <vt:lpstr>Wingdings 2</vt:lpstr>
      <vt:lpstr>Áramlás</vt:lpstr>
      <vt:lpstr>Magyar Fürdőszövetség  Ügyvezető elnöki beszámoló     2018. május 10-11. 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Hazai vendégek</dc:title>
  <dc:creator>Miklos</dc:creator>
  <cp:lastModifiedBy>Kállai Zsuzsa</cp:lastModifiedBy>
  <cp:revision>247</cp:revision>
  <cp:lastPrinted>2018-04-20T08:16:59Z</cp:lastPrinted>
  <dcterms:created xsi:type="dcterms:W3CDTF">2006-03-28T13:46:43Z</dcterms:created>
  <dcterms:modified xsi:type="dcterms:W3CDTF">2018-05-07T09:17:09Z</dcterms:modified>
</cp:coreProperties>
</file>